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1"/>
  </p:sldMasterIdLst>
  <p:notesMasterIdLst>
    <p:notesMasterId r:id="rId31"/>
  </p:notesMasterIdLst>
  <p:handoutMasterIdLst>
    <p:handoutMasterId r:id="rId32"/>
  </p:handoutMasterIdLst>
  <p:sldIdLst>
    <p:sldId id="541" r:id="rId2"/>
    <p:sldId id="572" r:id="rId3"/>
    <p:sldId id="547" r:id="rId4"/>
    <p:sldId id="587" r:id="rId5"/>
    <p:sldId id="548" r:id="rId6"/>
    <p:sldId id="583" r:id="rId7"/>
    <p:sldId id="549" r:id="rId8"/>
    <p:sldId id="565" r:id="rId9"/>
    <p:sldId id="550" r:id="rId10"/>
    <p:sldId id="551" r:id="rId11"/>
    <p:sldId id="566" r:id="rId12"/>
    <p:sldId id="553" r:id="rId13"/>
    <p:sldId id="571" r:id="rId14"/>
    <p:sldId id="552" r:id="rId15"/>
    <p:sldId id="563" r:id="rId16"/>
    <p:sldId id="582" r:id="rId17"/>
    <p:sldId id="555" r:id="rId18"/>
    <p:sldId id="573" r:id="rId19"/>
    <p:sldId id="557" r:id="rId20"/>
    <p:sldId id="559" r:id="rId21"/>
    <p:sldId id="567" r:id="rId22"/>
    <p:sldId id="568" r:id="rId23"/>
    <p:sldId id="574" r:id="rId24"/>
    <p:sldId id="575" r:id="rId25"/>
    <p:sldId id="584" r:id="rId26"/>
    <p:sldId id="585" r:id="rId27"/>
    <p:sldId id="576" r:id="rId28"/>
    <p:sldId id="577" r:id="rId29"/>
    <p:sldId id="580" r:id="rId30"/>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FF"/>
    <a:srgbClr val="4D968B"/>
    <a:srgbClr val="FF0000"/>
    <a:srgbClr val="DFDFBB"/>
    <a:srgbClr val="464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80465" autoAdjust="0"/>
  </p:normalViewPr>
  <p:slideViewPr>
    <p:cSldViewPr>
      <p:cViewPr varScale="1">
        <p:scale>
          <a:sx n="69" d="100"/>
          <a:sy n="69" d="100"/>
        </p:scale>
        <p:origin x="199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8" d="100"/>
          <a:sy n="78" d="100"/>
        </p:scale>
        <p:origin x="-1554" y="-78"/>
      </p:cViewPr>
      <p:guideLst>
        <p:guide orient="horz" pos="2932"/>
        <p:guide pos="221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62E93-989A-4E1C-B14B-4C27A12B3CD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77E0974-DED9-4794-BFFB-FE36AF886EBC}">
      <dgm:prSet/>
      <dgm:spPr>
        <a:solidFill>
          <a:schemeClr val="accent6">
            <a:lumMod val="60000"/>
            <a:lumOff val="40000"/>
          </a:schemeClr>
        </a:solidFill>
      </dgm:spPr>
      <dgm:t>
        <a:bodyPr/>
        <a:lstStyle/>
        <a:p>
          <a:pPr rtl="0"/>
          <a:r>
            <a:rPr lang="tr-TR" b="1" dirty="0"/>
            <a:t>Bildirim</a:t>
          </a:r>
          <a:endParaRPr lang="en-US" b="1" dirty="0"/>
        </a:p>
      </dgm:t>
    </dgm:pt>
    <dgm:pt modelId="{9356185C-FF0E-4FA5-B368-CBA4210EFEE0}" type="parTrans" cxnId="{7F79B0EB-6636-423A-B2B7-2CE202829AEC}">
      <dgm:prSet/>
      <dgm:spPr/>
      <dgm:t>
        <a:bodyPr/>
        <a:lstStyle/>
        <a:p>
          <a:endParaRPr lang="en-US"/>
        </a:p>
      </dgm:t>
    </dgm:pt>
    <dgm:pt modelId="{45D54F2E-D939-4588-B044-AD45C7E76218}" type="sibTrans" cxnId="{7F79B0EB-6636-423A-B2B7-2CE202829AEC}">
      <dgm:prSet/>
      <dgm:spPr/>
      <dgm:t>
        <a:bodyPr/>
        <a:lstStyle/>
        <a:p>
          <a:endParaRPr lang="en-US"/>
        </a:p>
      </dgm:t>
    </dgm:pt>
    <dgm:pt modelId="{4F08723A-7617-4F6E-BEFD-57488A14FFF9}" type="pres">
      <dgm:prSet presAssocID="{7C862E93-989A-4E1C-B14B-4C27A12B3CD8}" presName="Name0" presStyleCnt="0">
        <dgm:presLayoutVars>
          <dgm:chPref val="3"/>
          <dgm:dir/>
          <dgm:animLvl val="lvl"/>
          <dgm:resizeHandles/>
        </dgm:presLayoutVars>
      </dgm:prSet>
      <dgm:spPr/>
    </dgm:pt>
    <dgm:pt modelId="{1C3F9315-4B63-4DF4-993D-44AEE7FB1F1D}" type="pres">
      <dgm:prSet presAssocID="{277E0974-DED9-4794-BFFB-FE36AF886EBC}" presName="horFlow" presStyleCnt="0"/>
      <dgm:spPr/>
    </dgm:pt>
    <dgm:pt modelId="{8CCD00DE-DEDF-4CA8-80FF-027E721B05DC}" type="pres">
      <dgm:prSet presAssocID="{277E0974-DED9-4794-BFFB-FE36AF886EBC}" presName="bigChev" presStyleLbl="node1" presStyleIdx="0" presStyleCnt="1" custScaleY="100197" custLinFactNeighborX="-6512" custLinFactNeighborY="5917"/>
      <dgm:spPr/>
    </dgm:pt>
  </dgm:ptLst>
  <dgm:cxnLst>
    <dgm:cxn modelId="{F5747433-D2AF-4B4A-9688-D2F9FF7F3963}" type="presOf" srcId="{7C862E93-989A-4E1C-B14B-4C27A12B3CD8}" destId="{4F08723A-7617-4F6E-BEFD-57488A14FFF9}" srcOrd="0" destOrd="0" presId="urn:microsoft.com/office/officeart/2005/8/layout/lProcess3"/>
    <dgm:cxn modelId="{CE3BFB67-40D0-45C8-96A5-7133CF8F654E}" type="presOf" srcId="{277E0974-DED9-4794-BFFB-FE36AF886EBC}" destId="{8CCD00DE-DEDF-4CA8-80FF-027E721B05DC}" srcOrd="0" destOrd="0" presId="urn:microsoft.com/office/officeart/2005/8/layout/lProcess3"/>
    <dgm:cxn modelId="{7F79B0EB-6636-423A-B2B7-2CE202829AEC}" srcId="{7C862E93-989A-4E1C-B14B-4C27A12B3CD8}" destId="{277E0974-DED9-4794-BFFB-FE36AF886EBC}" srcOrd="0" destOrd="0" parTransId="{9356185C-FF0E-4FA5-B368-CBA4210EFEE0}" sibTransId="{45D54F2E-D939-4588-B044-AD45C7E76218}"/>
    <dgm:cxn modelId="{6B0755A4-7559-47D3-BE84-203B1E984E29}" type="presParOf" srcId="{4F08723A-7617-4F6E-BEFD-57488A14FFF9}" destId="{1C3F9315-4B63-4DF4-993D-44AEE7FB1F1D}" srcOrd="0" destOrd="0" presId="urn:microsoft.com/office/officeart/2005/8/layout/lProcess3"/>
    <dgm:cxn modelId="{B29063DD-19CA-4497-97F9-E5CABBA4FC19}" type="presParOf" srcId="{1C3F9315-4B63-4DF4-993D-44AEE7FB1F1D}" destId="{8CCD00DE-DEDF-4CA8-80FF-027E721B05D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99EEAD-3A09-49F3-BF44-E1BF555616A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F534F57-531F-4E22-B5B5-82C724F29E6C}">
      <dgm:prSet/>
      <dgm:spPr/>
      <dgm:t>
        <a:bodyPr/>
        <a:lstStyle/>
        <a:p>
          <a:pPr rtl="0"/>
          <a:r>
            <a:rPr lang="tr-TR" b="1" dirty="0"/>
            <a:t>Veri Toplama ve Değerlendirme</a:t>
          </a:r>
          <a:endParaRPr lang="en-US" dirty="0"/>
        </a:p>
      </dgm:t>
    </dgm:pt>
    <dgm:pt modelId="{879FDDAD-2BC6-43B7-B325-434089635310}" type="parTrans" cxnId="{CD99DD7F-A7E5-4327-9C68-C485D8CF769D}">
      <dgm:prSet/>
      <dgm:spPr/>
      <dgm:t>
        <a:bodyPr/>
        <a:lstStyle/>
        <a:p>
          <a:endParaRPr lang="en-US"/>
        </a:p>
      </dgm:t>
    </dgm:pt>
    <dgm:pt modelId="{2C67ED70-2A7F-46FB-892B-DCFC221C06BF}" type="sibTrans" cxnId="{CD99DD7F-A7E5-4327-9C68-C485D8CF769D}">
      <dgm:prSet/>
      <dgm:spPr/>
      <dgm:t>
        <a:bodyPr/>
        <a:lstStyle/>
        <a:p>
          <a:endParaRPr lang="en-US"/>
        </a:p>
      </dgm:t>
    </dgm:pt>
    <dgm:pt modelId="{770A0F89-D879-445B-A8E8-31E9E337B56F}" type="pres">
      <dgm:prSet presAssocID="{7899EEAD-3A09-49F3-BF44-E1BF555616A3}" presName="Name0" presStyleCnt="0">
        <dgm:presLayoutVars>
          <dgm:chPref val="3"/>
          <dgm:dir/>
          <dgm:animLvl val="lvl"/>
          <dgm:resizeHandles/>
        </dgm:presLayoutVars>
      </dgm:prSet>
      <dgm:spPr/>
    </dgm:pt>
    <dgm:pt modelId="{35DD5C90-FFFC-4F92-B8B7-68A9B29BE516}" type="pres">
      <dgm:prSet presAssocID="{EF534F57-531F-4E22-B5B5-82C724F29E6C}" presName="horFlow" presStyleCnt="0"/>
      <dgm:spPr/>
    </dgm:pt>
    <dgm:pt modelId="{D51078EA-9AB4-4A73-9D8D-191ABEF60C76}" type="pres">
      <dgm:prSet presAssocID="{EF534F57-531F-4E22-B5B5-82C724F29E6C}" presName="bigChev" presStyleLbl="node1" presStyleIdx="0" presStyleCnt="1" custScaleX="344354" custScaleY="105214"/>
      <dgm:spPr/>
    </dgm:pt>
  </dgm:ptLst>
  <dgm:cxnLst>
    <dgm:cxn modelId="{CD99DD7F-A7E5-4327-9C68-C485D8CF769D}" srcId="{7899EEAD-3A09-49F3-BF44-E1BF555616A3}" destId="{EF534F57-531F-4E22-B5B5-82C724F29E6C}" srcOrd="0" destOrd="0" parTransId="{879FDDAD-2BC6-43B7-B325-434089635310}" sibTransId="{2C67ED70-2A7F-46FB-892B-DCFC221C06BF}"/>
    <dgm:cxn modelId="{DD17C681-5CE5-4950-9184-0BCFE3A243C9}" type="presOf" srcId="{7899EEAD-3A09-49F3-BF44-E1BF555616A3}" destId="{770A0F89-D879-445B-A8E8-31E9E337B56F}" srcOrd="0" destOrd="0" presId="urn:microsoft.com/office/officeart/2005/8/layout/lProcess3"/>
    <dgm:cxn modelId="{F132F1FF-782E-4B21-A21F-145B1021D5A2}" type="presOf" srcId="{EF534F57-531F-4E22-B5B5-82C724F29E6C}" destId="{D51078EA-9AB4-4A73-9D8D-191ABEF60C76}" srcOrd="0" destOrd="0" presId="urn:microsoft.com/office/officeart/2005/8/layout/lProcess3"/>
    <dgm:cxn modelId="{CF9DFB6A-14D0-4D53-8BCD-1A2CD3649711}" type="presParOf" srcId="{770A0F89-D879-445B-A8E8-31E9E337B56F}" destId="{35DD5C90-FFFC-4F92-B8B7-68A9B29BE516}" srcOrd="0" destOrd="0" presId="urn:microsoft.com/office/officeart/2005/8/layout/lProcess3"/>
    <dgm:cxn modelId="{7C302362-FD88-4139-893B-7886151B5B51}" type="presParOf" srcId="{35DD5C90-FFFC-4F92-B8B7-68A9B29BE516}" destId="{D51078EA-9AB4-4A73-9D8D-191ABEF60C76}"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41232-6464-4D27-93A5-9254DE8C3B6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BFF21B6-B4F5-4A34-A635-CF2317A8990B}">
      <dgm:prSet/>
      <dgm:spPr>
        <a:solidFill>
          <a:schemeClr val="accent6">
            <a:lumMod val="60000"/>
            <a:lumOff val="40000"/>
          </a:schemeClr>
        </a:solidFill>
      </dgm:spPr>
      <dgm:t>
        <a:bodyPr/>
        <a:lstStyle/>
        <a:p>
          <a:pPr rtl="0"/>
          <a:r>
            <a:rPr lang="tr-TR" b="1" dirty="0"/>
            <a:t>Girişim</a:t>
          </a:r>
          <a:endParaRPr lang="en-US" b="1" dirty="0"/>
        </a:p>
      </dgm:t>
    </dgm:pt>
    <dgm:pt modelId="{DC725CE9-9B23-491E-B7D5-29C7AABFCC35}" type="parTrans" cxnId="{2C3C3408-D264-45F4-9958-D4CF3BE13996}">
      <dgm:prSet/>
      <dgm:spPr/>
      <dgm:t>
        <a:bodyPr/>
        <a:lstStyle/>
        <a:p>
          <a:endParaRPr lang="en-US"/>
        </a:p>
      </dgm:t>
    </dgm:pt>
    <dgm:pt modelId="{77184FFA-4264-4F7C-A17D-AE1AA3097FCE}" type="sibTrans" cxnId="{2C3C3408-D264-45F4-9958-D4CF3BE13996}">
      <dgm:prSet/>
      <dgm:spPr/>
      <dgm:t>
        <a:bodyPr/>
        <a:lstStyle/>
        <a:p>
          <a:endParaRPr lang="en-US"/>
        </a:p>
      </dgm:t>
    </dgm:pt>
    <dgm:pt modelId="{81A3E45E-F11D-400D-980A-C47A1401E78B}" type="pres">
      <dgm:prSet presAssocID="{1BA41232-6464-4D27-93A5-9254DE8C3B68}" presName="Name0" presStyleCnt="0">
        <dgm:presLayoutVars>
          <dgm:chPref val="3"/>
          <dgm:dir/>
          <dgm:animLvl val="lvl"/>
          <dgm:resizeHandles/>
        </dgm:presLayoutVars>
      </dgm:prSet>
      <dgm:spPr/>
    </dgm:pt>
    <dgm:pt modelId="{335D16FB-FA92-4F6B-B7CA-9174A42356FC}" type="pres">
      <dgm:prSet presAssocID="{7BFF21B6-B4F5-4A34-A635-CF2317A8990B}" presName="horFlow" presStyleCnt="0"/>
      <dgm:spPr/>
    </dgm:pt>
    <dgm:pt modelId="{62706E7F-2979-4193-BFD2-24A12B1F884C}" type="pres">
      <dgm:prSet presAssocID="{7BFF21B6-B4F5-4A34-A635-CF2317A8990B}" presName="bigChev" presStyleLbl="node1" presStyleIdx="0" presStyleCnt="1" custScaleX="96107"/>
      <dgm:spPr/>
    </dgm:pt>
  </dgm:ptLst>
  <dgm:cxnLst>
    <dgm:cxn modelId="{2C3C3408-D264-45F4-9958-D4CF3BE13996}" srcId="{1BA41232-6464-4D27-93A5-9254DE8C3B68}" destId="{7BFF21B6-B4F5-4A34-A635-CF2317A8990B}" srcOrd="0" destOrd="0" parTransId="{DC725CE9-9B23-491E-B7D5-29C7AABFCC35}" sibTransId="{77184FFA-4264-4F7C-A17D-AE1AA3097FCE}"/>
    <dgm:cxn modelId="{4A18BF62-8920-4689-9EF6-0CC51D453396}" type="presOf" srcId="{1BA41232-6464-4D27-93A5-9254DE8C3B68}" destId="{81A3E45E-F11D-400D-980A-C47A1401E78B}" srcOrd="0" destOrd="0" presId="urn:microsoft.com/office/officeart/2005/8/layout/lProcess3"/>
    <dgm:cxn modelId="{4CDE17D7-AB5F-4F74-935D-F98BB2342401}" type="presOf" srcId="{7BFF21B6-B4F5-4A34-A635-CF2317A8990B}" destId="{62706E7F-2979-4193-BFD2-24A12B1F884C}" srcOrd="0" destOrd="0" presId="urn:microsoft.com/office/officeart/2005/8/layout/lProcess3"/>
    <dgm:cxn modelId="{018D0DCC-604D-4FE5-B9E0-A5E8B288DD92}" type="presParOf" srcId="{81A3E45E-F11D-400D-980A-C47A1401E78B}" destId="{335D16FB-FA92-4F6B-B7CA-9174A42356FC}" srcOrd="0" destOrd="0" presId="urn:microsoft.com/office/officeart/2005/8/layout/lProcess3"/>
    <dgm:cxn modelId="{6D399455-B58E-485F-A88D-1F7FDCAD5373}" type="presParOf" srcId="{335D16FB-FA92-4F6B-B7CA-9174A42356FC}" destId="{62706E7F-2979-4193-BFD2-24A12B1F884C}" srcOrd="0"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68F8C1-A075-49B7-B14B-CC745F1D15A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A4FF1DB-ADF0-4650-94EA-FB0861FD19B0}">
      <dgm:prSet custT="1"/>
      <dgm:spPr/>
      <dgm:t>
        <a:bodyPr/>
        <a:lstStyle/>
        <a:p>
          <a:pPr rtl="0"/>
          <a:r>
            <a:rPr lang="tr-TR" sz="2400" b="1" dirty="0"/>
            <a:t>Takip</a:t>
          </a:r>
          <a:endParaRPr lang="en-US" sz="2400" b="1" dirty="0"/>
        </a:p>
      </dgm:t>
    </dgm:pt>
    <dgm:pt modelId="{5EBF5B9F-3333-4DE9-A6C2-1C36AFC5E2DD}" type="parTrans" cxnId="{9BD3445E-B382-42E9-8ECA-486B1E6C9EE1}">
      <dgm:prSet/>
      <dgm:spPr/>
      <dgm:t>
        <a:bodyPr/>
        <a:lstStyle/>
        <a:p>
          <a:endParaRPr lang="en-US"/>
        </a:p>
      </dgm:t>
    </dgm:pt>
    <dgm:pt modelId="{C251FB14-7BFE-4978-9077-A01E06A6D1CF}" type="sibTrans" cxnId="{9BD3445E-B382-42E9-8ECA-486B1E6C9EE1}">
      <dgm:prSet/>
      <dgm:spPr/>
      <dgm:t>
        <a:bodyPr/>
        <a:lstStyle/>
        <a:p>
          <a:endParaRPr lang="en-US"/>
        </a:p>
      </dgm:t>
    </dgm:pt>
    <dgm:pt modelId="{762601E9-1F80-4F4B-9DB8-707F322EF5CC}" type="pres">
      <dgm:prSet presAssocID="{AF68F8C1-A075-49B7-B14B-CC745F1D15AD}" presName="Name0" presStyleCnt="0">
        <dgm:presLayoutVars>
          <dgm:chPref val="3"/>
          <dgm:dir/>
          <dgm:animLvl val="lvl"/>
          <dgm:resizeHandles/>
        </dgm:presLayoutVars>
      </dgm:prSet>
      <dgm:spPr/>
    </dgm:pt>
    <dgm:pt modelId="{95409AB4-A20D-4903-AED0-BF5F19120F23}" type="pres">
      <dgm:prSet presAssocID="{6A4FF1DB-ADF0-4650-94EA-FB0861FD19B0}" presName="horFlow" presStyleCnt="0"/>
      <dgm:spPr/>
    </dgm:pt>
    <dgm:pt modelId="{4F26C064-2B64-4A71-A34E-AC2F9EBC2F89}" type="pres">
      <dgm:prSet presAssocID="{6A4FF1DB-ADF0-4650-94EA-FB0861FD19B0}" presName="bigChev" presStyleLbl="node1" presStyleIdx="0" presStyleCnt="1" custScaleX="115315" custScaleY="142406"/>
      <dgm:spPr/>
    </dgm:pt>
  </dgm:ptLst>
  <dgm:cxnLst>
    <dgm:cxn modelId="{9BD3445E-B382-42E9-8ECA-486B1E6C9EE1}" srcId="{AF68F8C1-A075-49B7-B14B-CC745F1D15AD}" destId="{6A4FF1DB-ADF0-4650-94EA-FB0861FD19B0}" srcOrd="0" destOrd="0" parTransId="{5EBF5B9F-3333-4DE9-A6C2-1C36AFC5E2DD}" sibTransId="{C251FB14-7BFE-4978-9077-A01E06A6D1CF}"/>
    <dgm:cxn modelId="{A2A194B6-81E9-45BF-8BA6-8BB5597307E5}" type="presOf" srcId="{6A4FF1DB-ADF0-4650-94EA-FB0861FD19B0}" destId="{4F26C064-2B64-4A71-A34E-AC2F9EBC2F89}" srcOrd="0" destOrd="0" presId="urn:microsoft.com/office/officeart/2005/8/layout/lProcess3"/>
    <dgm:cxn modelId="{000649E9-B7B1-434C-B1CC-BCFCF99D694A}" type="presOf" srcId="{AF68F8C1-A075-49B7-B14B-CC745F1D15AD}" destId="{762601E9-1F80-4F4B-9DB8-707F322EF5CC}" srcOrd="0" destOrd="0" presId="urn:microsoft.com/office/officeart/2005/8/layout/lProcess3"/>
    <dgm:cxn modelId="{C4B4FD64-A010-4A3C-A254-E9B6AE94EB8B}" type="presParOf" srcId="{762601E9-1F80-4F4B-9DB8-707F322EF5CC}" destId="{95409AB4-A20D-4903-AED0-BF5F19120F23}" srcOrd="0" destOrd="0" presId="urn:microsoft.com/office/officeart/2005/8/layout/lProcess3"/>
    <dgm:cxn modelId="{D1927C2E-3999-4EE4-963B-2AFB8BB7E1C7}" type="presParOf" srcId="{95409AB4-A20D-4903-AED0-BF5F19120F23}" destId="{4F26C064-2B64-4A71-A34E-AC2F9EBC2F89}" srcOrd="0" destOrd="0" presId="urn:microsoft.com/office/officeart/2005/8/layout/l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D00DE-DEDF-4CA8-80FF-027E721B05DC}">
      <dsp:nvSpPr>
        <dsp:cNvPr id="0" name=""/>
        <dsp:cNvSpPr/>
      </dsp:nvSpPr>
      <dsp:spPr>
        <a:xfrm>
          <a:off x="0" y="348"/>
          <a:ext cx="1660013" cy="665313"/>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rtl="0">
            <a:lnSpc>
              <a:spcPct val="90000"/>
            </a:lnSpc>
            <a:spcBef>
              <a:spcPct val="0"/>
            </a:spcBef>
            <a:spcAft>
              <a:spcPct val="35000"/>
            </a:spcAft>
            <a:buNone/>
          </a:pPr>
          <a:r>
            <a:rPr lang="tr-TR" sz="2300" b="1" kern="1200" dirty="0"/>
            <a:t>Bildirim</a:t>
          </a:r>
          <a:endParaRPr lang="en-US" sz="2300" b="1" kern="1200" dirty="0"/>
        </a:p>
      </dsp:txBody>
      <dsp:txXfrm>
        <a:off x="332657" y="348"/>
        <a:ext cx="994700" cy="665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078EA-9AB4-4A73-9D8D-191ABEF60C76}">
      <dsp:nvSpPr>
        <dsp:cNvPr id="0" name=""/>
        <dsp:cNvSpPr/>
      </dsp:nvSpPr>
      <dsp:spPr>
        <a:xfrm>
          <a:off x="36064" y="303"/>
          <a:ext cx="5472487" cy="66882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rtl="0">
            <a:lnSpc>
              <a:spcPct val="90000"/>
            </a:lnSpc>
            <a:spcBef>
              <a:spcPct val="0"/>
            </a:spcBef>
            <a:spcAft>
              <a:spcPct val="35000"/>
            </a:spcAft>
            <a:buNone/>
          </a:pPr>
          <a:r>
            <a:rPr lang="tr-TR" sz="2800" b="1" kern="1200" dirty="0"/>
            <a:t>Veri Toplama ve Değerlendirme</a:t>
          </a:r>
          <a:endParaRPr lang="en-US" sz="2800" kern="1200" dirty="0"/>
        </a:p>
      </dsp:txBody>
      <dsp:txXfrm>
        <a:off x="370477" y="303"/>
        <a:ext cx="4803662" cy="668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06E7F-2979-4193-BFD2-24A12B1F884C}">
      <dsp:nvSpPr>
        <dsp:cNvPr id="0" name=""/>
        <dsp:cNvSpPr/>
      </dsp:nvSpPr>
      <dsp:spPr>
        <a:xfrm>
          <a:off x="79814" y="183"/>
          <a:ext cx="1640571" cy="682810"/>
        </a:xfrm>
        <a:prstGeom prst="chevron">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tr-TR" sz="2400" b="1" kern="1200" dirty="0"/>
            <a:t>Girişim</a:t>
          </a:r>
          <a:endParaRPr lang="en-US" sz="2400" b="1" kern="1200" dirty="0"/>
        </a:p>
      </dsp:txBody>
      <dsp:txXfrm>
        <a:off x="421219" y="183"/>
        <a:ext cx="957761" cy="682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6C064-2B64-4A71-A34E-AC2F9EBC2F89}">
      <dsp:nvSpPr>
        <dsp:cNvPr id="0" name=""/>
        <dsp:cNvSpPr/>
      </dsp:nvSpPr>
      <dsp:spPr>
        <a:xfrm>
          <a:off x="10543" y="301"/>
          <a:ext cx="1419072" cy="70098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0">
            <a:lnSpc>
              <a:spcPct val="90000"/>
            </a:lnSpc>
            <a:spcBef>
              <a:spcPct val="0"/>
            </a:spcBef>
            <a:spcAft>
              <a:spcPct val="35000"/>
            </a:spcAft>
            <a:buNone/>
          </a:pPr>
          <a:r>
            <a:rPr lang="tr-TR" sz="2400" b="1" kern="1200" dirty="0"/>
            <a:t>Takip</a:t>
          </a:r>
          <a:endParaRPr lang="en-US" sz="2400" b="1" kern="1200" dirty="0"/>
        </a:p>
      </dsp:txBody>
      <dsp:txXfrm>
        <a:off x="361034" y="301"/>
        <a:ext cx="718090" cy="70098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43238" cy="465138"/>
          </a:xfrm>
          <a:prstGeom prst="rect">
            <a:avLst/>
          </a:prstGeom>
        </p:spPr>
        <p:txBody>
          <a:bodyPr vert="horz" lIns="91391" tIns="45693" rIns="91391" bIns="45693" rtlCol="0"/>
          <a:lstStyle>
            <a:lvl1pPr algn="l" eaLnBrk="1" hangingPunct="1">
              <a:defRPr sz="1200">
                <a:latin typeface="Arial" pitchFamily="34" charset="0"/>
                <a:cs typeface="Arial" pitchFamily="34" charset="0"/>
              </a:defRPr>
            </a:lvl1pPr>
          </a:lstStyle>
          <a:p>
            <a:pPr>
              <a:defRPr/>
            </a:pPr>
            <a:endParaRPr lang="tr-TR"/>
          </a:p>
        </p:txBody>
      </p:sp>
      <p:sp>
        <p:nvSpPr>
          <p:cNvPr id="3" name="2 Veri Yer Tutucusu"/>
          <p:cNvSpPr>
            <a:spLocks noGrp="1"/>
          </p:cNvSpPr>
          <p:nvPr>
            <p:ph type="dt" sz="quarter" idx="1"/>
          </p:nvPr>
        </p:nvSpPr>
        <p:spPr>
          <a:xfrm>
            <a:off x="3978275" y="0"/>
            <a:ext cx="3043238" cy="465138"/>
          </a:xfrm>
          <a:prstGeom prst="rect">
            <a:avLst/>
          </a:prstGeom>
        </p:spPr>
        <p:txBody>
          <a:bodyPr vert="horz" lIns="91391" tIns="45693" rIns="91391" bIns="45693" rtlCol="0"/>
          <a:lstStyle>
            <a:lvl1pPr algn="r" eaLnBrk="1" hangingPunct="1">
              <a:defRPr sz="1200">
                <a:latin typeface="Arial" pitchFamily="34" charset="0"/>
                <a:cs typeface="Arial" pitchFamily="34" charset="0"/>
              </a:defRPr>
            </a:lvl1pPr>
          </a:lstStyle>
          <a:p>
            <a:pPr>
              <a:defRPr/>
            </a:pPr>
            <a:fld id="{EA141933-F494-4C6F-A3FE-30078C22243D}" type="datetimeFigureOut">
              <a:rPr lang="tr-TR"/>
              <a:pPr>
                <a:defRPr/>
              </a:pPr>
              <a:t>27.11.2020</a:t>
            </a:fld>
            <a:endParaRPr lang="tr-TR"/>
          </a:p>
        </p:txBody>
      </p:sp>
      <p:sp>
        <p:nvSpPr>
          <p:cNvPr id="4" name="3 Altbilgi Yer Tutucusu"/>
          <p:cNvSpPr>
            <a:spLocks noGrp="1"/>
          </p:cNvSpPr>
          <p:nvPr>
            <p:ph type="ftr" sz="quarter" idx="2"/>
          </p:nvPr>
        </p:nvSpPr>
        <p:spPr>
          <a:xfrm>
            <a:off x="0" y="8842375"/>
            <a:ext cx="3043238" cy="465138"/>
          </a:xfrm>
          <a:prstGeom prst="rect">
            <a:avLst/>
          </a:prstGeom>
        </p:spPr>
        <p:txBody>
          <a:bodyPr vert="horz" lIns="91391" tIns="45693" rIns="91391" bIns="45693" rtlCol="0" anchor="b"/>
          <a:lstStyle>
            <a:lvl1pPr algn="l" eaLnBrk="1" hangingPunct="1">
              <a:defRPr sz="1200">
                <a:latin typeface="Arial" pitchFamily="34" charset="0"/>
                <a:cs typeface="Arial" pitchFamily="34" charset="0"/>
              </a:defRPr>
            </a:lvl1pPr>
          </a:lstStyle>
          <a:p>
            <a:pPr>
              <a:defRPr/>
            </a:pPr>
            <a:endParaRPr lang="tr-TR"/>
          </a:p>
        </p:txBody>
      </p:sp>
      <p:sp>
        <p:nvSpPr>
          <p:cNvPr id="5" name="4 Slayt Numarası Yer Tutucusu"/>
          <p:cNvSpPr>
            <a:spLocks noGrp="1"/>
          </p:cNvSpPr>
          <p:nvPr>
            <p:ph type="sldNum" sz="quarter" idx="3"/>
          </p:nvPr>
        </p:nvSpPr>
        <p:spPr>
          <a:xfrm>
            <a:off x="3978275" y="8842375"/>
            <a:ext cx="3043238" cy="465138"/>
          </a:xfrm>
          <a:prstGeom prst="rect">
            <a:avLst/>
          </a:prstGeom>
        </p:spPr>
        <p:txBody>
          <a:bodyPr vert="horz" wrap="square" lIns="91391" tIns="45693" rIns="91391" bIns="45693" numCol="1" anchor="b" anchorCtr="0" compatLnSpc="1">
            <a:prstTxWarp prst="textNoShape">
              <a:avLst/>
            </a:prstTxWarp>
          </a:bodyPr>
          <a:lstStyle>
            <a:lvl1pPr algn="r" eaLnBrk="1" hangingPunct="1">
              <a:defRPr sz="1200"/>
            </a:lvl1pPr>
          </a:lstStyle>
          <a:p>
            <a:pPr>
              <a:defRPr/>
            </a:pPr>
            <a:fld id="{DE9B09D5-2DE6-49C1-9147-4F601F823797}" type="slidenum">
              <a:rPr lang="tr-TR" altLang="tr-TR"/>
              <a:pPr>
                <a:defRPr/>
              </a:pPr>
              <a:t>‹#›</a:t>
            </a:fld>
            <a:endParaRPr lang="tr-TR"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43238" cy="465138"/>
          </a:xfrm>
          <a:prstGeom prst="rect">
            <a:avLst/>
          </a:prstGeom>
        </p:spPr>
        <p:txBody>
          <a:bodyPr vert="horz" lIns="91391" tIns="45693" rIns="91391" bIns="45693" rtlCol="0"/>
          <a:lstStyle>
            <a:lvl1pPr algn="l" eaLnBrk="1" hangingPunct="1">
              <a:defRPr sz="1200">
                <a:latin typeface="Arial" charset="0"/>
                <a:cs typeface="Arial" charset="0"/>
              </a:defRPr>
            </a:lvl1pPr>
          </a:lstStyle>
          <a:p>
            <a:pPr>
              <a:defRPr/>
            </a:pPr>
            <a:endParaRPr lang="tr-TR"/>
          </a:p>
        </p:txBody>
      </p:sp>
      <p:sp>
        <p:nvSpPr>
          <p:cNvPr id="3" name="2 Veri Yer Tutucusu"/>
          <p:cNvSpPr>
            <a:spLocks noGrp="1"/>
          </p:cNvSpPr>
          <p:nvPr>
            <p:ph type="dt" idx="1"/>
          </p:nvPr>
        </p:nvSpPr>
        <p:spPr>
          <a:xfrm>
            <a:off x="3978275" y="0"/>
            <a:ext cx="3043238" cy="465138"/>
          </a:xfrm>
          <a:prstGeom prst="rect">
            <a:avLst/>
          </a:prstGeom>
        </p:spPr>
        <p:txBody>
          <a:bodyPr vert="horz" lIns="91391" tIns="45693" rIns="91391" bIns="45693" rtlCol="0"/>
          <a:lstStyle>
            <a:lvl1pPr algn="r" eaLnBrk="1" hangingPunct="1">
              <a:defRPr sz="1200">
                <a:latin typeface="Arial" charset="0"/>
                <a:cs typeface="Arial" charset="0"/>
              </a:defRPr>
            </a:lvl1pPr>
          </a:lstStyle>
          <a:p>
            <a:pPr>
              <a:defRPr/>
            </a:pPr>
            <a:fld id="{8FE7A296-C64F-4F72-8126-95E73280910E}" type="datetimeFigureOut">
              <a:rPr lang="tr-TR"/>
              <a:pPr>
                <a:defRPr/>
              </a:pPr>
              <a:t>27.11.2020</a:t>
            </a:fld>
            <a:endParaRPr lang="tr-TR"/>
          </a:p>
        </p:txBody>
      </p:sp>
      <p:sp>
        <p:nvSpPr>
          <p:cNvPr id="4" name="3 Slayt Görüntüsü Yer Tutucusu"/>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1391" tIns="45693" rIns="91391" bIns="45693" rtlCol="0" anchor="ctr"/>
          <a:lstStyle/>
          <a:p>
            <a:pPr lvl="0"/>
            <a:endParaRPr lang="tr-TR" noProof="0"/>
          </a:p>
        </p:txBody>
      </p:sp>
      <p:sp>
        <p:nvSpPr>
          <p:cNvPr id="5" name="4 Not Yer Tutucusu"/>
          <p:cNvSpPr>
            <a:spLocks noGrp="1"/>
          </p:cNvSpPr>
          <p:nvPr>
            <p:ph type="body" sz="quarter" idx="3"/>
          </p:nvPr>
        </p:nvSpPr>
        <p:spPr>
          <a:xfrm>
            <a:off x="701675" y="4422775"/>
            <a:ext cx="5619750" cy="4187825"/>
          </a:xfrm>
          <a:prstGeom prst="rect">
            <a:avLst/>
          </a:prstGeom>
        </p:spPr>
        <p:txBody>
          <a:bodyPr vert="horz" lIns="91391" tIns="45693" rIns="91391" bIns="45693"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842375"/>
            <a:ext cx="3043238" cy="465138"/>
          </a:xfrm>
          <a:prstGeom prst="rect">
            <a:avLst/>
          </a:prstGeom>
        </p:spPr>
        <p:txBody>
          <a:bodyPr vert="horz" lIns="91391" tIns="45693" rIns="91391" bIns="45693" rtlCol="0" anchor="b"/>
          <a:lstStyle>
            <a:lvl1pPr algn="l" eaLnBrk="1" hangingPunct="1">
              <a:defRPr sz="1200">
                <a:latin typeface="Arial" charset="0"/>
                <a:cs typeface="Arial" charset="0"/>
              </a:defRPr>
            </a:lvl1pPr>
          </a:lstStyle>
          <a:p>
            <a:pPr>
              <a:defRPr/>
            </a:pPr>
            <a:endParaRPr lang="tr-TR"/>
          </a:p>
        </p:txBody>
      </p:sp>
      <p:sp>
        <p:nvSpPr>
          <p:cNvPr id="7" name="6 Slayt Numarası Yer Tutucusu"/>
          <p:cNvSpPr>
            <a:spLocks noGrp="1"/>
          </p:cNvSpPr>
          <p:nvPr>
            <p:ph type="sldNum" sz="quarter" idx="5"/>
          </p:nvPr>
        </p:nvSpPr>
        <p:spPr>
          <a:xfrm>
            <a:off x="3978275" y="8842375"/>
            <a:ext cx="3043238" cy="465138"/>
          </a:xfrm>
          <a:prstGeom prst="rect">
            <a:avLst/>
          </a:prstGeom>
        </p:spPr>
        <p:txBody>
          <a:bodyPr vert="horz" wrap="square" lIns="91391" tIns="45693" rIns="91391" bIns="45693" numCol="1" anchor="b" anchorCtr="0" compatLnSpc="1">
            <a:prstTxWarp prst="textNoShape">
              <a:avLst/>
            </a:prstTxWarp>
          </a:bodyPr>
          <a:lstStyle>
            <a:lvl1pPr algn="r" eaLnBrk="1" hangingPunct="1">
              <a:defRPr sz="1200"/>
            </a:lvl1pPr>
          </a:lstStyle>
          <a:p>
            <a:pPr>
              <a:defRPr/>
            </a:pPr>
            <a:fld id="{F7BB50B9-2AFA-44D1-8605-2D56913E22E8}"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74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4225" indent="-227013">
              <a:defRPr>
                <a:solidFill>
                  <a:schemeClr val="tx1"/>
                </a:solidFill>
                <a:latin typeface="Arial" panose="020B0604020202020204" pitchFamily="34" charset="0"/>
                <a:cs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834D6C-6AFE-44B6-ACED-F651CD215D72}" type="slidenum">
              <a:rPr lang="tr-TR" altLang="tr-TR" smtClean="0"/>
              <a:pPr/>
              <a:t>1</a:t>
            </a:fld>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222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4225" indent="-227013">
              <a:defRPr>
                <a:solidFill>
                  <a:schemeClr val="tx1"/>
                </a:solidFill>
                <a:latin typeface="Arial" panose="020B0604020202020204" pitchFamily="34" charset="0"/>
                <a:cs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649900-AB79-46BF-A336-5E3DDA2AADE5}" type="slidenum">
              <a:rPr lang="tr-TR" altLang="tr-TR" smtClean="0"/>
              <a:pPr/>
              <a:t>24</a:t>
            </a:fld>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63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4225" indent="-227013">
              <a:defRPr>
                <a:solidFill>
                  <a:schemeClr val="tx1"/>
                </a:solidFill>
                <a:latin typeface="Arial" panose="020B0604020202020204" pitchFamily="34" charset="0"/>
                <a:cs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F79F3A-46C9-4E69-82F3-DE4FAF420B19}" type="slidenum">
              <a:rPr lang="tr-TR" altLang="tr-TR" smtClean="0"/>
              <a:pPr/>
              <a:t>27</a:t>
            </a:fld>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tr-TR"/>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775" indent="-282575">
              <a:defRPr>
                <a:solidFill>
                  <a:schemeClr val="tx1"/>
                </a:solidFill>
                <a:latin typeface="Arial" panose="020B0604020202020204" pitchFamily="34" charset="0"/>
                <a:cs typeface="Arial" panose="020B0604020202020204" pitchFamily="34" charset="0"/>
              </a:defRPr>
            </a:lvl2pPr>
            <a:lvl3pPr marL="1138238" indent="-225425">
              <a:defRPr>
                <a:solidFill>
                  <a:schemeClr val="tx1"/>
                </a:solidFill>
                <a:latin typeface="Arial" panose="020B0604020202020204" pitchFamily="34" charset="0"/>
                <a:cs typeface="Arial" panose="020B0604020202020204" pitchFamily="34" charset="0"/>
              </a:defRPr>
            </a:lvl3pPr>
            <a:lvl4pPr marL="1595438" indent="-225425">
              <a:defRPr>
                <a:solidFill>
                  <a:schemeClr val="tx1"/>
                </a:solidFill>
                <a:latin typeface="Arial" panose="020B0604020202020204" pitchFamily="34" charset="0"/>
                <a:cs typeface="Arial" panose="020B0604020202020204" pitchFamily="34" charset="0"/>
              </a:defRPr>
            </a:lvl4pPr>
            <a:lvl5pPr marL="2049463" indent="-225425">
              <a:defRPr>
                <a:solidFill>
                  <a:schemeClr val="tx1"/>
                </a:solidFill>
                <a:latin typeface="Arial" panose="020B0604020202020204" pitchFamily="34" charset="0"/>
                <a:cs typeface="Arial" panose="020B0604020202020204" pitchFamily="34" charset="0"/>
              </a:defRPr>
            </a:lvl5pPr>
            <a:lvl6pPr marL="25066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38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10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82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766315-D2BE-4587-8C23-C46E14A93155}" type="slidenum">
              <a:rPr lang="tr-TR" altLang="tr-TR" smtClean="0"/>
              <a:pPr/>
              <a:t>28</a:t>
            </a:fld>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tr-TR"/>
          </a:p>
        </p:txBody>
      </p:sp>
      <p:sp>
        <p:nvSpPr>
          <p:cNvPr id="604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775" indent="-282575">
              <a:defRPr>
                <a:solidFill>
                  <a:schemeClr val="tx1"/>
                </a:solidFill>
                <a:latin typeface="Arial" panose="020B0604020202020204" pitchFamily="34" charset="0"/>
                <a:cs typeface="Arial" panose="020B0604020202020204" pitchFamily="34" charset="0"/>
              </a:defRPr>
            </a:lvl2pPr>
            <a:lvl3pPr marL="1138238" indent="-225425">
              <a:defRPr>
                <a:solidFill>
                  <a:schemeClr val="tx1"/>
                </a:solidFill>
                <a:latin typeface="Arial" panose="020B0604020202020204" pitchFamily="34" charset="0"/>
                <a:cs typeface="Arial" panose="020B0604020202020204" pitchFamily="34" charset="0"/>
              </a:defRPr>
            </a:lvl3pPr>
            <a:lvl4pPr marL="1595438" indent="-225425">
              <a:defRPr>
                <a:solidFill>
                  <a:schemeClr val="tx1"/>
                </a:solidFill>
                <a:latin typeface="Arial" panose="020B0604020202020204" pitchFamily="34" charset="0"/>
                <a:cs typeface="Arial" panose="020B0604020202020204" pitchFamily="34" charset="0"/>
              </a:defRPr>
            </a:lvl4pPr>
            <a:lvl5pPr marL="2049463" indent="-225425">
              <a:defRPr>
                <a:solidFill>
                  <a:schemeClr val="tx1"/>
                </a:solidFill>
                <a:latin typeface="Arial" panose="020B0604020202020204" pitchFamily="34" charset="0"/>
                <a:cs typeface="Arial" panose="020B0604020202020204" pitchFamily="34" charset="0"/>
              </a:defRPr>
            </a:lvl5pPr>
            <a:lvl6pPr marL="25066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38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10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82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8CFC9E-C988-4495-B429-8B7D94347097}" type="slidenum">
              <a:rPr lang="tr-TR" altLang="tr-TR" smtClean="0"/>
              <a:pPr/>
              <a:t>29</a:t>
            </a:fld>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94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4225" indent="-227013">
              <a:defRPr>
                <a:solidFill>
                  <a:schemeClr val="tx1"/>
                </a:solidFill>
                <a:latin typeface="Arial" panose="020B0604020202020204" pitchFamily="34" charset="0"/>
                <a:cs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571CB-DDBC-4667-B4D3-649D27D9BF5D}" type="slidenum">
              <a:rPr lang="tr-TR" altLang="tr-TR" smtClean="0"/>
              <a:pPr/>
              <a:t>2</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662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4225" indent="-227013">
              <a:defRPr>
                <a:solidFill>
                  <a:schemeClr val="tx1"/>
                </a:solidFill>
                <a:latin typeface="Arial" panose="020B0604020202020204" pitchFamily="34" charset="0"/>
                <a:cs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111293-4A9A-4065-9E8B-B41C354A13D3}" type="slidenum">
              <a:rPr lang="tr-TR" altLang="tr-TR" smtClean="0"/>
              <a:pPr/>
              <a:t>8</a:t>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327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4225" indent="-227013">
              <a:defRPr>
                <a:solidFill>
                  <a:schemeClr val="tx1"/>
                </a:solidFill>
                <a:latin typeface="Arial" panose="020B0604020202020204" pitchFamily="34" charset="0"/>
                <a:cs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A520F1-D525-47B6-B4F5-575C0F14CBCD}" type="slidenum">
              <a:rPr lang="tr-TR" altLang="tr-TR" smtClean="0"/>
              <a:pPr/>
              <a:t>11</a:t>
            </a:fld>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solidFill>
                  <a:srgbClr val="000000"/>
                </a:solidFill>
              </a:rPr>
              <a:t>Kanada tarafından yenilenebilir enerji üretimine ilişkin sağlanan çeşitli teşviklerin Dünya Ticaret Örgütü (DTÖ) Anlaşmalarına aykırılığı iddiasıyla, Japonya ve Avrupa Birliği’nin talepleriyle DTÖ Anlaşmazlıkların Halli Mekanizması (AHM) kapsamında Panel kuruldu. </a:t>
            </a:r>
          </a:p>
          <a:p>
            <a:endParaRPr lang="tr-TR" altLang="tr-TR">
              <a:solidFill>
                <a:srgbClr val="000000"/>
              </a:solidFill>
            </a:endParaRPr>
          </a:p>
          <a:p>
            <a:r>
              <a:rPr lang="tr-TR" altLang="tr-TR">
                <a:solidFill>
                  <a:srgbClr val="000000"/>
                </a:solidFill>
              </a:rPr>
              <a:t>Şikâyet eden ülkelerce, Kanada’nın Ontario eyaletinde yerli teknoloji kullanarak üretim yapan yenilenebilir enerji üreticilerine teşvik sağlanmasını öngören Ontario Yeşil Ekonomi Eylemi çerçevesindeki FIT (Feed In Tariff- İlave Fiyat) Programının ve bu Program sonucu yerli girdi kullanan yenilenebilir enerji üreticileriyle imzalanan FIT ve microFIT anlaşmalarının, Kanada’nın DTÖ üyeliğinden kaynaklanan yükümlülüklerine aykırı olduğu iddia edilmiştir.</a:t>
            </a:r>
          </a:p>
          <a:p>
            <a:endParaRPr lang="tr-TR" altLang="tr-TR">
              <a:solidFill>
                <a:srgbClr val="000000"/>
              </a:solidFill>
            </a:endParaRPr>
          </a:p>
          <a:p>
            <a:r>
              <a:rPr lang="tr-TR" altLang="tr-TR">
                <a:solidFill>
                  <a:srgbClr val="000000"/>
                </a:solidFill>
              </a:rPr>
              <a:t>Uyuşmazlık kapsamındaki Panel Raporu 19 Aralık 2012 tarihinde yayımlanmıştır. Söz konusu Rapor’da Panel, Kanada’nın Ontorio Eyaleti’nce uygulanan yenilenebilir enerji programının, Ticaretle Bağlantılı Yatırım Önlemleri (TRIMs) Anlaşması’nın yerli girdi kullanımının şart koşulamaması yükümlülüğünü düzenleyen 2.1 Maddesi’ne ve Gümrük Tarifeleri ve Ticaret Genel Anlaşması (GATT)’nın, ulusal muamele yükümlülüğünü düzenleyen III.4 Maddesi’ne  aykırı olduğuna hükmetmiştir.   </a:t>
            </a:r>
          </a:p>
          <a:p>
            <a:endParaRPr lang="tr-TR" altLang="tr-TR">
              <a:solidFill>
                <a:srgbClr val="000000"/>
              </a:solidFill>
            </a:endParaRPr>
          </a:p>
          <a:p>
            <a:r>
              <a:rPr lang="tr-TR" altLang="tr-TR">
                <a:solidFill>
                  <a:srgbClr val="000000"/>
                </a:solidFill>
              </a:rPr>
              <a:t>	</a:t>
            </a:r>
          </a:p>
          <a:p>
            <a:r>
              <a:rPr lang="tr-TR" altLang="tr-TR">
                <a:solidFill>
                  <a:srgbClr val="000000"/>
                </a:solidFill>
              </a:rPr>
              <a:t>	</a:t>
            </a:r>
            <a:endParaRPr lang="tr-TR" altLang="tr-TR"/>
          </a:p>
        </p:txBody>
      </p:sp>
      <p:sp>
        <p:nvSpPr>
          <p:cNvPr id="358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4225" indent="-227013">
              <a:defRPr>
                <a:solidFill>
                  <a:schemeClr val="tx1"/>
                </a:solidFill>
                <a:latin typeface="Arial" panose="020B0604020202020204" pitchFamily="34" charset="0"/>
                <a:cs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A6FC68-13E4-4E12-B285-7A6DB88B0A75}" type="slidenum">
              <a:rPr lang="tr-TR" altLang="tr-TR" smtClean="0"/>
              <a:pPr/>
              <a:t>13</a:t>
            </a:fld>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3994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775" indent="-282575">
              <a:defRPr>
                <a:solidFill>
                  <a:schemeClr val="tx1"/>
                </a:solidFill>
                <a:latin typeface="Arial" panose="020B0604020202020204" pitchFamily="34" charset="0"/>
                <a:cs typeface="Arial" panose="020B0604020202020204" pitchFamily="34" charset="0"/>
              </a:defRPr>
            </a:lvl2pPr>
            <a:lvl3pPr marL="1138238" indent="-225425">
              <a:defRPr>
                <a:solidFill>
                  <a:schemeClr val="tx1"/>
                </a:solidFill>
                <a:latin typeface="Arial" panose="020B0604020202020204" pitchFamily="34" charset="0"/>
                <a:cs typeface="Arial" panose="020B0604020202020204" pitchFamily="34" charset="0"/>
              </a:defRPr>
            </a:lvl3pPr>
            <a:lvl4pPr marL="1595438" indent="-225425">
              <a:defRPr>
                <a:solidFill>
                  <a:schemeClr val="tx1"/>
                </a:solidFill>
                <a:latin typeface="Arial" panose="020B0604020202020204" pitchFamily="34" charset="0"/>
                <a:cs typeface="Arial" panose="020B0604020202020204" pitchFamily="34" charset="0"/>
              </a:defRPr>
            </a:lvl4pPr>
            <a:lvl5pPr marL="2049463" indent="-225425">
              <a:defRPr>
                <a:solidFill>
                  <a:schemeClr val="tx1"/>
                </a:solidFill>
                <a:latin typeface="Arial" panose="020B0604020202020204" pitchFamily="34" charset="0"/>
                <a:cs typeface="Arial" panose="020B0604020202020204" pitchFamily="34" charset="0"/>
              </a:defRPr>
            </a:lvl5pPr>
            <a:lvl6pPr marL="25066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38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10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82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C09DC8-9603-4CF6-8396-F380B164A39A}" type="slidenum">
              <a:rPr lang="tr-TR" altLang="tr-TR" smtClean="0"/>
              <a:pPr/>
              <a:t>16</a:t>
            </a:fld>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1185863" y="698500"/>
            <a:ext cx="4652962"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40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775" indent="-282575">
              <a:defRPr>
                <a:solidFill>
                  <a:schemeClr val="tx1"/>
                </a:solidFill>
                <a:latin typeface="Arial" panose="020B0604020202020204" pitchFamily="34" charset="0"/>
                <a:cs typeface="Arial" panose="020B0604020202020204" pitchFamily="34" charset="0"/>
              </a:defRPr>
            </a:lvl2pPr>
            <a:lvl3pPr marL="1138238" indent="-225425">
              <a:defRPr>
                <a:solidFill>
                  <a:schemeClr val="tx1"/>
                </a:solidFill>
                <a:latin typeface="Arial" panose="020B0604020202020204" pitchFamily="34" charset="0"/>
                <a:cs typeface="Arial" panose="020B0604020202020204" pitchFamily="34" charset="0"/>
              </a:defRPr>
            </a:lvl3pPr>
            <a:lvl4pPr marL="1595438" indent="-225425">
              <a:defRPr>
                <a:solidFill>
                  <a:schemeClr val="tx1"/>
                </a:solidFill>
                <a:latin typeface="Arial" panose="020B0604020202020204" pitchFamily="34" charset="0"/>
                <a:cs typeface="Arial" panose="020B0604020202020204" pitchFamily="34" charset="0"/>
              </a:defRPr>
            </a:lvl4pPr>
            <a:lvl5pPr marL="2049463" indent="-225425">
              <a:defRPr>
                <a:solidFill>
                  <a:schemeClr val="tx1"/>
                </a:solidFill>
                <a:latin typeface="Arial" panose="020B0604020202020204" pitchFamily="34" charset="0"/>
                <a:cs typeface="Arial" panose="020B0604020202020204" pitchFamily="34" charset="0"/>
              </a:defRPr>
            </a:lvl5pPr>
            <a:lvl6pPr marL="25066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38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10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8263"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87AF93-24B6-4CAF-AAB2-5874D0DF4DDC}" type="slidenum">
              <a:rPr lang="tr-TR" altLang="tr-TR" smtClean="0"/>
              <a:pPr/>
              <a:t>18</a:t>
            </a:fld>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01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4225" indent="-227013">
              <a:defRPr>
                <a:solidFill>
                  <a:schemeClr val="tx1"/>
                </a:solidFill>
                <a:latin typeface="Arial" panose="020B0604020202020204" pitchFamily="34" charset="0"/>
                <a:cs typeface="Arial" panose="020B0604020202020204" pitchFamily="34" charset="0"/>
              </a:defRPr>
            </a:lvl5pPr>
            <a:lvl6pPr marL="25114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DB6DFD-61CF-4389-96CE-1351EDB32A63}" type="slidenum">
              <a:rPr lang="tr-TR" altLang="tr-TR" smtClean="0"/>
              <a:pPr/>
              <a:t>23</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802" y="107950"/>
            <a:ext cx="8184198" cy="5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87071"/>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İçerik Yer Tutucusu"/>
          <p:cNvSpPr>
            <a:spLocks noGrp="1"/>
          </p:cNvSpPr>
          <p:nvPr>
            <p:ph idx="1"/>
          </p:nvPr>
        </p:nvSpPr>
        <p:spPr>
          <a:xfrm>
            <a:off x="468000" y="836712"/>
            <a:ext cx="8280000" cy="560728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2" name="1 Başlık"/>
          <p:cNvSpPr>
            <a:spLocks noGrp="1"/>
          </p:cNvSpPr>
          <p:nvPr>
            <p:ph type="title"/>
          </p:nvPr>
        </p:nvSpPr>
        <p:spPr>
          <a:xfrm>
            <a:off x="2987824" y="144000"/>
            <a:ext cx="6156174" cy="396000"/>
          </a:xfrm>
          <a:prstGeom prst="rect">
            <a:avLst/>
          </a:prstGeo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a:t>Asıl başlık stili için tıklatın</a:t>
            </a:r>
          </a:p>
        </p:txBody>
      </p:sp>
      <p:sp>
        <p:nvSpPr>
          <p:cNvPr id="7" name="4 Altbilgi Yer Tutucusu"/>
          <p:cNvSpPr>
            <a:spLocks noGrp="1"/>
          </p:cNvSpPr>
          <p:nvPr>
            <p:ph type="ftr" sz="quarter" idx="10"/>
          </p:nvPr>
        </p:nvSpPr>
        <p:spPr>
          <a:xfrm>
            <a:off x="1835696" y="6587071"/>
            <a:ext cx="5672138" cy="252413"/>
          </a:xfrm>
          <a:prstGeom prst="rect">
            <a:avLst/>
          </a:prstGeom>
        </p:spPr>
        <p:txBody>
          <a:bodyPr/>
          <a:lstStyle>
            <a:lvl1pPr algn="l">
              <a:defRPr sz="1600">
                <a:solidFill>
                  <a:schemeClr val="bg1"/>
                </a:solidFill>
                <a:effectLst>
                  <a:outerShdw blurRad="38100" dist="38100" dir="2700000" algn="tl">
                    <a:srgbClr val="000000">
                      <a:alpha val="43137"/>
                    </a:srgbClr>
                  </a:outerShdw>
                </a:effectLst>
                <a:latin typeface="Calibri" pitchFamily="34" charset="0"/>
              </a:defRPr>
            </a:lvl1pPr>
          </a:lstStyle>
          <a:p>
            <a:pPr>
              <a:defRPr/>
            </a:pPr>
            <a:r>
              <a:rPr lang="tr-TR" dirty="0"/>
              <a:t>Uluslararası Anlaşmalar ve Avrupa Birliği Genel Müdürlüğü</a:t>
            </a:r>
          </a:p>
        </p:txBody>
      </p:sp>
      <p:sp>
        <p:nvSpPr>
          <p:cNvPr id="8" name="5 Slayt Numarası Yer Tutucusu"/>
          <p:cNvSpPr>
            <a:spLocks noGrp="1"/>
          </p:cNvSpPr>
          <p:nvPr>
            <p:ph type="sldNum" sz="quarter" idx="11"/>
          </p:nvPr>
        </p:nvSpPr>
        <p:spPr>
          <a:xfrm>
            <a:off x="8429625" y="6553200"/>
            <a:ext cx="571500" cy="252413"/>
          </a:xfrm>
        </p:spPr>
        <p:txBody>
          <a:bodyPr/>
          <a:lstStyle>
            <a:lvl1pPr algn="ctr">
              <a:defRPr sz="1600">
                <a:solidFill>
                  <a:srgbClr val="D9D9D9"/>
                </a:solidFill>
                <a:effectLst>
                  <a:outerShdw blurRad="38100" dist="38100" dir="2700000" algn="tl">
                    <a:srgbClr val="C0C0C0"/>
                  </a:outerShdw>
                </a:effectLst>
                <a:latin typeface="Calibri" panose="020F0502020204030204" pitchFamily="34" charset="0"/>
              </a:defRPr>
            </a:lvl1pPr>
          </a:lstStyle>
          <a:p>
            <a:pPr>
              <a:defRPr/>
            </a:pPr>
            <a:fld id="{80A90210-7085-4D71-9948-B4DE2DF29B61}" type="slidenum">
              <a:rPr lang="en-US" altLang="tr-TR"/>
              <a:pPr>
                <a:defRPr/>
              </a:pPr>
              <a:t>‹#›</a:t>
            </a:fld>
            <a:endParaRPr lang="en-US" altLang="tr-TR"/>
          </a:p>
        </p:txBody>
      </p:sp>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04" y="9566"/>
            <a:ext cx="852298" cy="852298"/>
          </a:xfrm>
          <a:prstGeom prst="rect">
            <a:avLst/>
          </a:prstGeom>
        </p:spPr>
      </p:pic>
    </p:spTree>
    <p:extLst>
      <p:ext uri="{BB962C8B-B14F-4D97-AF65-F5344CB8AC3E}">
        <p14:creationId xmlns:p14="http://schemas.microsoft.com/office/powerpoint/2010/main" val="212825058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795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geçici logo"/>
          <p:cNvPicPr>
            <a:picLocks noChangeAspect="1" noChangeArrowheads="1"/>
          </p:cNvPicPr>
          <p:nvPr userDrawn="1"/>
        </p:nvPicPr>
        <p:blipFill>
          <a:blip r:embed="rId4"/>
          <a:srcRect/>
          <a:stretch>
            <a:fillRect/>
          </a:stretch>
        </p:blipFill>
        <p:spPr bwMode="auto">
          <a:xfrm>
            <a:off x="179388" y="-80963"/>
            <a:ext cx="971550" cy="882651"/>
          </a:xfrm>
          <a:prstGeom prst="rect">
            <a:avLst/>
          </a:prstGeom>
          <a:ln>
            <a:noFill/>
          </a:ln>
          <a:effectLst>
            <a:outerShdw blurRad="190500" algn="tl" rotWithShape="0">
              <a:srgbClr val="000000">
                <a:alpha val="70000"/>
              </a:srgbClr>
            </a:outerShdw>
          </a:effectLst>
        </p:spPr>
      </p:pic>
      <p:sp>
        <p:nvSpPr>
          <p:cNvPr id="3" name="2 Metin Yer Tutucusu"/>
          <p:cNvSpPr>
            <a:spLocks noGrp="1"/>
          </p:cNvSpPr>
          <p:nvPr>
            <p:ph type="body" idx="1"/>
          </p:nvPr>
        </p:nvSpPr>
        <p:spPr>
          <a:xfrm>
            <a:off x="457200" y="764704"/>
            <a:ext cx="4040188" cy="828000"/>
          </a:xfrm>
          <a:prstGeom prst="rect">
            <a:avLst/>
          </a:prstGeo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1700808"/>
            <a:ext cx="4040188" cy="4514275"/>
          </a:xfrm>
          <a:prstGeom prst="rect">
            <a:avLst/>
          </a:prstGeo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4 Metin Yer Tutucusu"/>
          <p:cNvSpPr>
            <a:spLocks noGrp="1"/>
          </p:cNvSpPr>
          <p:nvPr>
            <p:ph type="body" sz="quarter" idx="3"/>
          </p:nvPr>
        </p:nvSpPr>
        <p:spPr>
          <a:xfrm>
            <a:off x="4644000" y="764704"/>
            <a:ext cx="4041775" cy="828000"/>
          </a:xfrm>
          <a:prstGeom prst="rect">
            <a:avLst/>
          </a:prstGeo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1700808"/>
            <a:ext cx="4041775" cy="4514275"/>
          </a:xfrm>
          <a:prstGeom prst="rect">
            <a:avLst/>
          </a:prstGeo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32" name="1 Başlık"/>
          <p:cNvSpPr>
            <a:spLocks noGrp="1"/>
          </p:cNvSpPr>
          <p:nvPr>
            <p:ph type="title"/>
          </p:nvPr>
        </p:nvSpPr>
        <p:spPr>
          <a:xfrm>
            <a:off x="2987824" y="144000"/>
            <a:ext cx="6156174" cy="396000"/>
          </a:xfrm>
          <a:prstGeom prst="rect">
            <a:avLst/>
          </a:prstGeo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a:t>Asıl başlık stili için tıklatın</a:t>
            </a:r>
          </a:p>
        </p:txBody>
      </p:sp>
      <p:sp>
        <p:nvSpPr>
          <p:cNvPr id="10" name="4 Altbilgi Yer Tutucusu"/>
          <p:cNvSpPr>
            <a:spLocks noGrp="1"/>
          </p:cNvSpPr>
          <p:nvPr>
            <p:ph type="ftr" sz="quarter" idx="10"/>
          </p:nvPr>
        </p:nvSpPr>
        <p:spPr>
          <a:xfrm>
            <a:off x="1828800" y="6553200"/>
            <a:ext cx="5672138" cy="252413"/>
          </a:xfrm>
          <a:prstGeom prst="rect">
            <a:avLst/>
          </a:prstGeom>
        </p:spPr>
        <p:txBody>
          <a:bodyPr/>
          <a:lstStyle>
            <a:lvl1pPr algn="l">
              <a:defRPr sz="1600">
                <a:solidFill>
                  <a:schemeClr val="bg1">
                    <a:lumMod val="85000"/>
                  </a:scheme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a:defRPr sz="1600">
                <a:solidFill>
                  <a:srgbClr val="D9D9D9"/>
                </a:solidFill>
                <a:effectLst>
                  <a:outerShdw blurRad="38100" dist="38100" dir="2700000" algn="tl">
                    <a:srgbClr val="C0C0C0"/>
                  </a:outerShdw>
                </a:effectLst>
                <a:latin typeface="Calibri" panose="020F0502020204030204" pitchFamily="34" charset="0"/>
              </a:defRPr>
            </a:lvl1pPr>
          </a:lstStyle>
          <a:p>
            <a:pPr>
              <a:defRPr/>
            </a:pPr>
            <a:fld id="{4A12F997-7BE0-4308-B579-F781C69D9F61}" type="slidenum">
              <a:rPr lang="en-US" altLang="tr-TR"/>
              <a:pPr>
                <a:defRPr/>
              </a:pPr>
              <a:t>‹#›</a:t>
            </a:fld>
            <a:endParaRPr lang="en-US" altLang="tr-TR"/>
          </a:p>
        </p:txBody>
      </p:sp>
    </p:spTree>
    <p:extLst>
      <p:ext uri="{BB962C8B-B14F-4D97-AF65-F5344CB8AC3E}">
        <p14:creationId xmlns:p14="http://schemas.microsoft.com/office/powerpoint/2010/main" val="137715167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4 Altbilgi Yer Tutucusu"/>
          <p:cNvSpPr>
            <a:spLocks noGrp="1"/>
          </p:cNvSpPr>
          <p:nvPr>
            <p:ph type="ftr" sz="quarter" idx="10"/>
          </p:nvPr>
        </p:nvSpPr>
        <p:spPr>
          <a:xfrm>
            <a:off x="1828800" y="6553200"/>
            <a:ext cx="5672138" cy="252413"/>
          </a:xfrm>
          <a:prstGeom prst="rect">
            <a:avLst/>
          </a:prstGeom>
        </p:spPr>
        <p:txBody>
          <a:bodyPr/>
          <a:lstStyle>
            <a:lvl1pPr algn="l">
              <a:defRPr sz="1600">
                <a:solidFill>
                  <a:schemeClr val="bg1">
                    <a:lumMod val="85000"/>
                  </a:schemeClr>
                </a:solidFill>
                <a:effectLst>
                  <a:outerShdw blurRad="38100" dist="38100" dir="2700000" algn="tl">
                    <a:srgbClr val="000000">
                      <a:alpha val="43137"/>
                    </a:srgbClr>
                  </a:outerShdw>
                </a:effectLst>
                <a:latin typeface="Calibri" pitchFamily="34" charset="0"/>
              </a:defRPr>
            </a:lvl1pPr>
          </a:lstStyle>
          <a:p>
            <a:pPr>
              <a:defRPr/>
            </a:pPr>
            <a:r>
              <a:rPr lang="nn-NO"/>
              <a:t>Ekonomik Araştırmalar ve Değerlendirme Genel Müdürlüğü</a:t>
            </a:r>
            <a:endParaRPr lang="tr-TR"/>
          </a:p>
        </p:txBody>
      </p:sp>
      <p:sp>
        <p:nvSpPr>
          <p:cNvPr id="4" name="5 Slayt Numarası Yer Tutucusu"/>
          <p:cNvSpPr>
            <a:spLocks noGrp="1"/>
          </p:cNvSpPr>
          <p:nvPr>
            <p:ph type="sldNum" sz="quarter" idx="11"/>
          </p:nvPr>
        </p:nvSpPr>
        <p:spPr>
          <a:xfrm>
            <a:off x="8429625" y="6553200"/>
            <a:ext cx="571500" cy="252413"/>
          </a:xfrm>
        </p:spPr>
        <p:txBody>
          <a:bodyPr/>
          <a:lstStyle>
            <a:lvl1pPr algn="ctr">
              <a:defRPr sz="1600">
                <a:solidFill>
                  <a:srgbClr val="D9D9D9"/>
                </a:solidFill>
                <a:effectLst>
                  <a:outerShdw blurRad="38100" dist="38100" dir="2700000" algn="tl">
                    <a:srgbClr val="C0C0C0"/>
                  </a:outerShdw>
                </a:effectLst>
                <a:latin typeface="Calibri" panose="020F0502020204030204" pitchFamily="34" charset="0"/>
              </a:defRPr>
            </a:lvl1pPr>
          </a:lstStyle>
          <a:p>
            <a:pPr>
              <a:defRPr/>
            </a:pPr>
            <a:fld id="{9EF165C5-F840-4C2E-8CC2-50A330FF0F78}" type="slidenum">
              <a:rPr lang="en-US" altLang="tr-TR"/>
              <a:pPr>
                <a:defRPr/>
              </a:pPr>
              <a:t>‹#›</a:t>
            </a:fld>
            <a:endParaRPr lang="en-US" altLang="tr-TR"/>
          </a:p>
        </p:txBody>
      </p:sp>
    </p:spTree>
    <p:extLst>
      <p:ext uri="{BB962C8B-B14F-4D97-AF65-F5344CB8AC3E}">
        <p14:creationId xmlns:p14="http://schemas.microsoft.com/office/powerpoint/2010/main" val="24277363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5 Slayt Numarası Yer Tutucusu"/>
          <p:cNvSpPr>
            <a:spLocks noGrp="1"/>
          </p:cNvSpPr>
          <p:nvPr>
            <p:ph type="sldNum" sz="quarter" idx="4"/>
          </p:nvPr>
        </p:nvSpPr>
        <p:spPr>
          <a:xfrm>
            <a:off x="6876256" y="650824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8B5CEB5-45CD-4716-8058-50E6B1BA72E3}" type="slidenum">
              <a:rPr lang="en-US" altLang="tr-TR"/>
              <a:pPr>
                <a:defRPr/>
              </a:pPr>
              <a:t>‹#›</a:t>
            </a:fld>
            <a:endParaRPr lang="en-US" altLang="tr-TR" dirty="0"/>
          </a:p>
        </p:txBody>
      </p:sp>
      <p:pic>
        <p:nvPicPr>
          <p:cNvPr id="7" name="Picture 2"/>
          <p:cNvPicPr preferRelativeResize="0">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9802" y="107950"/>
            <a:ext cx="8184198" cy="5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504" y="9566"/>
            <a:ext cx="852298" cy="852298"/>
          </a:xfrm>
          <a:prstGeom prst="rect">
            <a:avLst/>
          </a:prstGeom>
        </p:spPr>
      </p:pic>
      <p:pic>
        <p:nvPicPr>
          <p:cNvPr id="9" name="Picture 2"/>
          <p:cNvPicPr preferRelativeResize="0">
            <a:picLocks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587071"/>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4 Altbilgi Yer Tutucusu"/>
          <p:cNvSpPr>
            <a:spLocks noGrp="1"/>
          </p:cNvSpPr>
          <p:nvPr>
            <p:ph type="ftr" sz="quarter" idx="3"/>
          </p:nvPr>
        </p:nvSpPr>
        <p:spPr>
          <a:xfrm>
            <a:off x="1835696" y="6553184"/>
            <a:ext cx="5672138" cy="252413"/>
          </a:xfrm>
          <a:prstGeom prst="rect">
            <a:avLst/>
          </a:prstGeom>
        </p:spPr>
        <p:txBody>
          <a:bodyPr/>
          <a:lstStyle>
            <a:lvl1pPr algn="l">
              <a:defRPr sz="1600">
                <a:solidFill>
                  <a:schemeClr val="bg1"/>
                </a:solidFill>
                <a:effectLst>
                  <a:outerShdw blurRad="38100" dist="38100" dir="2700000" algn="tl">
                    <a:srgbClr val="000000">
                      <a:alpha val="43137"/>
                    </a:srgbClr>
                  </a:outerShdw>
                </a:effectLst>
                <a:latin typeface="Calibri" pitchFamily="34" charset="0"/>
              </a:defRPr>
            </a:lvl1pPr>
          </a:lstStyle>
          <a:p>
            <a:pPr>
              <a:defRPr/>
            </a:pPr>
            <a:r>
              <a:rPr lang="tr-TR" dirty="0"/>
              <a:t>Uluslararası Anlaşmalar ve Avrupa Birliği Genel Müdürlüğü</a:t>
            </a:r>
          </a:p>
        </p:txBody>
      </p:sp>
    </p:spTree>
  </p:cSld>
  <p:clrMap bg1="lt1" tx1="dk1" bg2="lt2" tx2="dk2" accent1="accent1" accent2="accent2" accent3="accent3" accent4="accent4" accent5="accent5" accent6="accent6" hlink="hlink" folHlink="folHlink"/>
  <p:sldLayoutIdLst>
    <p:sldLayoutId id="2147485256" r:id="rId1"/>
    <p:sldLayoutId id="2147485259" r:id="rId2"/>
    <p:sldLayoutId id="2147485261" r:id="rId3"/>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ekonomi.gov.tr/index.cfm?sayfa=A2426EB3-D8D3-8566-4520B693F6087A3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323850" y="1844675"/>
            <a:ext cx="84963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tr-TR" altLang="tr-TR" sz="5000" b="1" dirty="0">
                <a:solidFill>
                  <a:srgbClr val="FF0000"/>
                </a:solidFill>
                <a:latin typeface="+mj-lt"/>
                <a:cs typeface="Arial" charset="0"/>
              </a:rPr>
              <a:t>PAZARA GİRİŞ ENGELLERİ </a:t>
            </a:r>
          </a:p>
          <a:p>
            <a:pPr algn="ctr" eaLnBrk="1" hangingPunct="1">
              <a:defRPr/>
            </a:pPr>
            <a:r>
              <a:rPr lang="tr-TR" altLang="tr-TR" sz="5000" b="1" dirty="0">
                <a:solidFill>
                  <a:srgbClr val="FF0000"/>
                </a:solidFill>
                <a:latin typeface="+mj-lt"/>
                <a:cs typeface="Arial" charset="0"/>
              </a:rPr>
              <a:t>ve </a:t>
            </a:r>
          </a:p>
          <a:p>
            <a:pPr algn="ctr" eaLnBrk="1" hangingPunct="1">
              <a:defRPr/>
            </a:pPr>
            <a:r>
              <a:rPr lang="tr-TR" altLang="tr-TR" sz="5000" b="1" dirty="0">
                <a:solidFill>
                  <a:srgbClr val="FF0000"/>
                </a:solidFill>
                <a:latin typeface="+mj-lt"/>
                <a:cs typeface="Arial" charset="0"/>
              </a:rPr>
              <a:t>ÇÖZÜM YOLLARI</a:t>
            </a:r>
          </a:p>
          <a:p>
            <a:pPr algn="ctr" eaLnBrk="1" hangingPunct="1">
              <a:defRPr/>
            </a:pPr>
            <a:endParaRPr lang="tr-TR" altLang="tr-TR" sz="3600" b="1" dirty="0">
              <a:solidFill>
                <a:srgbClr val="FF0000"/>
              </a:solidFill>
              <a:latin typeface="Arial" charset="0"/>
              <a:cs typeface="Arial" charset="0"/>
            </a:endParaRPr>
          </a:p>
        </p:txBody>
      </p:sp>
      <p:sp>
        <p:nvSpPr>
          <p:cNvPr id="16387" name="AutoShape 11" descr="9k="/>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sp>
        <p:nvSpPr>
          <p:cNvPr id="16388" name="AutoShape 13" descr="9k="/>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sp>
        <p:nvSpPr>
          <p:cNvPr id="16389" name="AutoShape 15" descr="9k="/>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pic>
        <p:nvPicPr>
          <p:cNvPr id="1639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608513"/>
            <a:ext cx="2376488"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Resi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654550"/>
            <a:ext cx="230505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654550"/>
            <a:ext cx="20161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1"/>
          </p:nvPr>
        </p:nvSpPr>
        <p:spPr/>
        <p:txBody>
          <a:bodyPr/>
          <a:lstStyle/>
          <a:p>
            <a:pPr>
              <a:defRPr/>
            </a:pPr>
            <a:fld id="{28B04505-DA47-4E75-8AD3-11996357F3D5}" type="slidenum">
              <a:rPr lang="en-US" altLang="tr-TR" smtClean="0"/>
              <a:pPr>
                <a:defRPr/>
              </a:pPr>
              <a:t>1</a:t>
            </a:fld>
            <a:endParaRPr lang="en-US" altLang="tr-TR"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xfrm>
            <a:off x="468313" y="1052513"/>
            <a:ext cx="8229600" cy="1150937"/>
          </a:xfrm>
          <a:prstGeom prst="rect">
            <a:avLst/>
          </a:prstGeom>
        </p:spPr>
        <p:txBody>
          <a:bodyPr/>
          <a:lstStyle/>
          <a:p>
            <a:r>
              <a:rPr lang="tr-TR" altLang="tr-TR" sz="4000" b="1">
                <a:solidFill>
                  <a:srgbClr val="FF0000"/>
                </a:solidFill>
              </a:rPr>
              <a:t>Fikri Mülkiyet Haklarının Korunması ile İlgili Problemler </a:t>
            </a:r>
          </a:p>
        </p:txBody>
      </p:sp>
      <p:sp>
        <p:nvSpPr>
          <p:cNvPr id="21507" name="Rectangle 3"/>
          <p:cNvSpPr>
            <a:spLocks noGrp="1"/>
          </p:cNvSpPr>
          <p:nvPr>
            <p:ph type="body" idx="4294967295"/>
          </p:nvPr>
        </p:nvSpPr>
        <p:spPr>
          <a:xfrm>
            <a:off x="468313" y="1597025"/>
            <a:ext cx="4792662" cy="4640263"/>
          </a:xfrm>
          <a:prstGeom prst="rect">
            <a:avLst/>
          </a:prstGeom>
        </p:spPr>
        <p:txBody>
          <a:bodyPr/>
          <a:lstStyle/>
          <a:p>
            <a:pPr marL="457200" lvl="1" indent="0">
              <a:buFont typeface="Arial" charset="0"/>
              <a:buNone/>
              <a:defRPr/>
            </a:pPr>
            <a:endParaRPr lang="tr-TR" altLang="tr-TR" sz="2000" dirty="0"/>
          </a:p>
          <a:p>
            <a:pPr lvl="1">
              <a:lnSpc>
                <a:spcPct val="125000"/>
              </a:lnSpc>
              <a:buFont typeface="Wingdings" pitchFamily="2" charset="2"/>
              <a:buChar char="§"/>
              <a:defRPr/>
            </a:pPr>
            <a:endParaRPr lang="tr-TR" altLang="tr-TR" sz="2000" dirty="0"/>
          </a:p>
          <a:p>
            <a:pPr lvl="1">
              <a:lnSpc>
                <a:spcPct val="125000"/>
              </a:lnSpc>
              <a:buFont typeface="Wingdings" pitchFamily="2" charset="2"/>
              <a:buChar char="§"/>
              <a:defRPr/>
            </a:pPr>
            <a:r>
              <a:rPr lang="tr-TR" altLang="tr-TR" sz="2400" dirty="0"/>
              <a:t>Patentli, markalı ya da telif hakkına sahip ürünlerin dış pazarlarda taklidi</a:t>
            </a:r>
          </a:p>
          <a:p>
            <a:pPr lvl="1">
              <a:lnSpc>
                <a:spcPct val="125000"/>
              </a:lnSpc>
              <a:buFont typeface="Wingdings" pitchFamily="2" charset="2"/>
              <a:buChar char="§"/>
              <a:defRPr/>
            </a:pPr>
            <a:r>
              <a:rPr lang="tr-TR" altLang="tr-TR" sz="2400" dirty="0"/>
              <a:t>Patent, marka ya da telif hakkının yabancı ülkelerde tescil ettirilmesinde yaşanan sorunlar</a:t>
            </a:r>
          </a:p>
        </p:txBody>
      </p:sp>
      <p:pic>
        <p:nvPicPr>
          <p:cNvPr id="30724" name="Picture 4" descr="C:\Users\leblebiciera\Desktop\19473_spanish-government-continue-to-move-towards-protecting-intellectual-property-rights_1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800" y="2708275"/>
            <a:ext cx="316865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1"/>
          </p:nvPr>
        </p:nvSpPr>
        <p:spPr/>
        <p:txBody>
          <a:bodyPr/>
          <a:lstStyle/>
          <a:p>
            <a:pPr>
              <a:defRPr/>
            </a:pPr>
            <a:fld id="{18CC312E-B0D5-4178-A7AD-0159AC16BED3}" type="slidenum">
              <a:rPr lang="en-US" altLang="tr-TR" smtClean="0"/>
              <a:pPr>
                <a:defRPr/>
              </a:pPr>
              <a:t>10</a:t>
            </a:fld>
            <a:endParaRPr lang="en-US" altLang="tr-T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288" y="1897063"/>
            <a:ext cx="8280400" cy="4525962"/>
          </a:xfrm>
        </p:spPr>
        <p:txBody>
          <a:bodyPr/>
          <a:lstStyle/>
          <a:p>
            <a:pPr marL="0" indent="0">
              <a:buFont typeface="Arial" panose="020B0604020202020204" pitchFamily="34" charset="0"/>
              <a:buNone/>
              <a:defRPr/>
            </a:pPr>
            <a:r>
              <a:rPr lang="tr-TR" sz="2400" b="1" dirty="0">
                <a:solidFill>
                  <a:srgbClr val="FF0000"/>
                </a:solidFill>
              </a:rPr>
              <a:t>Sorun: </a:t>
            </a:r>
            <a:r>
              <a:rPr lang="tr-TR" sz="2400" dirty="0">
                <a:solidFill>
                  <a:schemeClr val="tx1"/>
                </a:solidFill>
              </a:rPr>
              <a:t>Yazı gereçleri sektöründe faaliyet gösteren bir firmamızın ürün taklitlerinin Çin’de üretilerek birçok ülkede satılması </a:t>
            </a:r>
            <a:endParaRPr lang="en-US" sz="2400" dirty="0">
              <a:solidFill>
                <a:schemeClr val="tx1"/>
              </a:solidFill>
            </a:endParaRPr>
          </a:p>
          <a:p>
            <a:pPr>
              <a:buFont typeface="Arial" charset="0"/>
              <a:buChar char="•"/>
              <a:defRPr/>
            </a:pPr>
            <a:r>
              <a:rPr lang="tr-TR" sz="2400" dirty="0">
                <a:solidFill>
                  <a:schemeClr val="tx1"/>
                </a:solidFill>
              </a:rPr>
              <a:t>Pekin ve Şangay Ticaret Müşavirlikleri ile temas</a:t>
            </a:r>
            <a:endParaRPr lang="en-US" sz="2400" dirty="0">
              <a:solidFill>
                <a:schemeClr val="tx1"/>
              </a:solidFill>
            </a:endParaRPr>
          </a:p>
          <a:p>
            <a:pPr>
              <a:buFont typeface="Arial" charset="0"/>
              <a:buChar char="•"/>
              <a:defRPr/>
            </a:pPr>
            <a:r>
              <a:rPr lang="tr-TR" sz="2400" dirty="0">
                <a:solidFill>
                  <a:schemeClr val="tx1"/>
                </a:solidFill>
              </a:rPr>
              <a:t>Taklit malların pazardan toplanması ve gümrükte durdurulması için Çinli makamlar nezdinde girişimler</a:t>
            </a:r>
          </a:p>
          <a:p>
            <a:pPr>
              <a:buFont typeface="Arial" charset="0"/>
              <a:buChar char="•"/>
              <a:defRPr/>
            </a:pPr>
            <a:r>
              <a:rPr lang="tr-TR" sz="2400" dirty="0">
                <a:solidFill>
                  <a:schemeClr val="tx1"/>
                </a:solidFill>
              </a:rPr>
              <a:t>Firmanın ÇHC yetkilileriyle birebir görüşmelerde bulunması</a:t>
            </a:r>
            <a:endParaRPr lang="en-US" sz="2400" dirty="0">
              <a:solidFill>
                <a:schemeClr val="tx1"/>
              </a:solidFill>
            </a:endParaRPr>
          </a:p>
          <a:p>
            <a:pPr>
              <a:buFont typeface="Arial" charset="0"/>
              <a:buChar char="•"/>
              <a:defRPr/>
            </a:pPr>
            <a:r>
              <a:rPr lang="en-US" sz="2400" dirty="0">
                <a:solidFill>
                  <a:schemeClr val="tx1"/>
                </a:solidFill>
              </a:rPr>
              <a:t>600’den </a:t>
            </a:r>
            <a:r>
              <a:rPr lang="en-US" sz="2400" dirty="0" err="1">
                <a:solidFill>
                  <a:schemeClr val="tx1"/>
                </a:solidFill>
              </a:rPr>
              <a:t>fazla</a:t>
            </a:r>
            <a:r>
              <a:rPr lang="en-US" sz="2400" dirty="0">
                <a:solidFill>
                  <a:schemeClr val="tx1"/>
                </a:solidFill>
              </a:rPr>
              <a:t> </a:t>
            </a:r>
            <a:r>
              <a:rPr lang="en-US" sz="2400" dirty="0" err="1">
                <a:solidFill>
                  <a:schemeClr val="tx1"/>
                </a:solidFill>
              </a:rPr>
              <a:t>kırtasiye</a:t>
            </a:r>
            <a:r>
              <a:rPr lang="en-US" sz="2400" dirty="0">
                <a:solidFill>
                  <a:schemeClr val="tx1"/>
                </a:solidFill>
              </a:rPr>
              <a:t> </a:t>
            </a:r>
            <a:r>
              <a:rPr lang="en-US" sz="2400" dirty="0" err="1">
                <a:solidFill>
                  <a:schemeClr val="tx1"/>
                </a:solidFill>
              </a:rPr>
              <a:t>mağazasında</a:t>
            </a:r>
            <a:r>
              <a:rPr lang="en-US" sz="2400" dirty="0">
                <a:solidFill>
                  <a:schemeClr val="tx1"/>
                </a:solidFill>
              </a:rPr>
              <a:t> </a:t>
            </a:r>
            <a:r>
              <a:rPr lang="en-US" sz="2400" dirty="0" err="1">
                <a:solidFill>
                  <a:schemeClr val="tx1"/>
                </a:solidFill>
              </a:rPr>
              <a:t>inceleme</a:t>
            </a:r>
            <a:r>
              <a:rPr lang="en-US" sz="2400" dirty="0">
                <a:solidFill>
                  <a:schemeClr val="tx1"/>
                </a:solidFill>
              </a:rPr>
              <a:t> </a:t>
            </a:r>
          </a:p>
          <a:p>
            <a:pPr marL="0" indent="0">
              <a:buFont typeface="Arial" panose="020B0604020202020204" pitchFamily="34" charset="0"/>
              <a:buNone/>
              <a:defRPr/>
            </a:pPr>
            <a:endParaRPr lang="tr-TR" sz="2400" b="1" dirty="0">
              <a:solidFill>
                <a:srgbClr val="FF0000"/>
              </a:solidFill>
            </a:endParaRPr>
          </a:p>
          <a:p>
            <a:pPr marL="0" indent="0">
              <a:buFont typeface="Arial" panose="020B0604020202020204" pitchFamily="34" charset="0"/>
              <a:buNone/>
              <a:defRPr/>
            </a:pPr>
            <a:r>
              <a:rPr lang="tr-TR" sz="2400" b="1" dirty="0">
                <a:solidFill>
                  <a:srgbClr val="FF0000"/>
                </a:solidFill>
              </a:rPr>
              <a:t>Sonuç: </a:t>
            </a:r>
            <a:r>
              <a:rPr lang="tr-TR" sz="2400" dirty="0">
                <a:solidFill>
                  <a:schemeClr val="tx1"/>
                </a:solidFill>
              </a:rPr>
              <a:t>Te</a:t>
            </a:r>
            <a:r>
              <a:rPr lang="en-US" sz="2400" dirty="0">
                <a:solidFill>
                  <a:schemeClr val="tx1"/>
                </a:solidFill>
              </a:rPr>
              <a:t>spit </a:t>
            </a:r>
            <a:r>
              <a:rPr lang="en-US" sz="2400" dirty="0" err="1">
                <a:solidFill>
                  <a:schemeClr val="tx1"/>
                </a:solidFill>
              </a:rPr>
              <a:t>edilen</a:t>
            </a:r>
            <a:r>
              <a:rPr lang="en-US" sz="2400" dirty="0">
                <a:solidFill>
                  <a:schemeClr val="tx1"/>
                </a:solidFill>
              </a:rPr>
              <a:t> </a:t>
            </a:r>
            <a:r>
              <a:rPr lang="en-US" sz="2400" dirty="0" err="1">
                <a:solidFill>
                  <a:schemeClr val="tx1"/>
                </a:solidFill>
              </a:rPr>
              <a:t>sahte</a:t>
            </a:r>
            <a:r>
              <a:rPr lang="en-US" sz="2400" dirty="0">
                <a:solidFill>
                  <a:schemeClr val="tx1"/>
                </a:solidFill>
              </a:rPr>
              <a:t> </a:t>
            </a:r>
            <a:r>
              <a:rPr lang="en-US" sz="2400" dirty="0" err="1">
                <a:solidFill>
                  <a:schemeClr val="tx1"/>
                </a:solidFill>
              </a:rPr>
              <a:t>ürünler</a:t>
            </a:r>
            <a:r>
              <a:rPr lang="en-US" sz="2400" dirty="0">
                <a:solidFill>
                  <a:schemeClr val="tx1"/>
                </a:solidFill>
              </a:rPr>
              <a:t> </a:t>
            </a:r>
            <a:r>
              <a:rPr lang="en-US" sz="2400" dirty="0" err="1">
                <a:solidFill>
                  <a:schemeClr val="tx1"/>
                </a:solidFill>
              </a:rPr>
              <a:t>raflardan</a:t>
            </a:r>
            <a:r>
              <a:rPr lang="en-US" sz="2400" dirty="0">
                <a:solidFill>
                  <a:schemeClr val="tx1"/>
                </a:solidFill>
              </a:rPr>
              <a:t> </a:t>
            </a:r>
            <a:r>
              <a:rPr lang="en-US" sz="2400" dirty="0" err="1">
                <a:solidFill>
                  <a:schemeClr val="tx1"/>
                </a:solidFill>
              </a:rPr>
              <a:t>kaldırılm</a:t>
            </a:r>
            <a:r>
              <a:rPr lang="tr-TR" sz="2400" dirty="0" err="1">
                <a:solidFill>
                  <a:schemeClr val="tx1"/>
                </a:solidFill>
              </a:rPr>
              <a:t>ış</a:t>
            </a:r>
            <a:r>
              <a:rPr lang="tr-TR" sz="2400" dirty="0">
                <a:solidFill>
                  <a:schemeClr val="tx1"/>
                </a:solidFill>
              </a:rPr>
              <a:t> </a:t>
            </a:r>
            <a:r>
              <a:rPr lang="en-US" sz="2400" dirty="0">
                <a:solidFill>
                  <a:schemeClr val="tx1"/>
                </a:solidFill>
              </a:rPr>
              <a:t>ve </a:t>
            </a:r>
            <a:r>
              <a:rPr lang="en-US" sz="2400" dirty="0" err="1">
                <a:solidFill>
                  <a:schemeClr val="tx1"/>
                </a:solidFill>
              </a:rPr>
              <a:t>satışları</a:t>
            </a:r>
            <a:r>
              <a:rPr lang="en-US" sz="2400" dirty="0">
                <a:solidFill>
                  <a:schemeClr val="tx1"/>
                </a:solidFill>
              </a:rPr>
              <a:t> </a:t>
            </a:r>
            <a:r>
              <a:rPr lang="en-US" sz="2400" dirty="0" err="1">
                <a:solidFill>
                  <a:schemeClr val="tx1"/>
                </a:solidFill>
              </a:rPr>
              <a:t>durdurulm</a:t>
            </a:r>
            <a:r>
              <a:rPr lang="tr-TR" sz="2400" dirty="0" err="1">
                <a:solidFill>
                  <a:schemeClr val="tx1"/>
                </a:solidFill>
              </a:rPr>
              <a:t>uştur</a:t>
            </a:r>
            <a:r>
              <a:rPr lang="tr-TR" sz="2400" dirty="0">
                <a:solidFill>
                  <a:schemeClr val="tx1"/>
                </a:solidFill>
              </a:rPr>
              <a:t>.</a:t>
            </a:r>
            <a:endParaRPr lang="en-US" sz="2400" dirty="0">
              <a:solidFill>
                <a:schemeClr val="tx1"/>
              </a:solidFill>
            </a:endParaRPr>
          </a:p>
        </p:txBody>
      </p:sp>
      <p:sp>
        <p:nvSpPr>
          <p:cNvPr id="5" name="Slayt Numarası Yer Tutucusu 4"/>
          <p:cNvSpPr>
            <a:spLocks noGrp="1"/>
          </p:cNvSpPr>
          <p:nvPr>
            <p:ph type="sldNum" sz="quarter" idx="11"/>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tr-TR" altLang="tr-TR" dirty="0">
                <a:solidFill>
                  <a:srgbClr val="D9D9D9"/>
                </a:solidFill>
                <a:latin typeface="Calibri" panose="020F0502020204030204" pitchFamily="34" charset="0"/>
              </a:rPr>
              <a:t>10</a:t>
            </a:r>
            <a:endParaRPr lang="en-US" altLang="tr-TR" dirty="0">
              <a:solidFill>
                <a:srgbClr val="D9D9D9"/>
              </a:solidFill>
              <a:latin typeface="Calibri" panose="020F0502020204030204" pitchFamily="34" charset="0"/>
            </a:endParaRPr>
          </a:p>
        </p:txBody>
      </p:sp>
      <p:sp>
        <p:nvSpPr>
          <p:cNvPr id="31748" name="Rectangle 2"/>
          <p:cNvSpPr txBox="1">
            <a:spLocks/>
          </p:cNvSpPr>
          <p:nvPr/>
        </p:nvSpPr>
        <p:spPr bwMode="auto">
          <a:xfrm>
            <a:off x="395288" y="549275"/>
            <a:ext cx="82296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000" b="1">
                <a:solidFill>
                  <a:srgbClr val="FF0000"/>
                </a:solidFill>
              </a:rPr>
              <a:t>Bir taklit mal sorunu: </a:t>
            </a:r>
          </a:p>
          <a:p>
            <a:pPr algn="ctr">
              <a:spcBef>
                <a:spcPct val="0"/>
              </a:spcBef>
              <a:buFontTx/>
              <a:buNone/>
            </a:pPr>
            <a:r>
              <a:rPr lang="tr-TR" altLang="tr-TR" sz="4000" b="1">
                <a:solidFill>
                  <a:srgbClr val="FF0000"/>
                </a:solidFill>
              </a:rPr>
              <a:t>ÇHC - Taklit Ürün</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xfrm>
            <a:off x="457200" y="705681"/>
            <a:ext cx="8229600" cy="854993"/>
          </a:xfrm>
          <a:prstGeom prst="rect">
            <a:avLst/>
          </a:prstGeom>
        </p:spPr>
        <p:txBody>
          <a:bodyPr/>
          <a:lstStyle/>
          <a:p>
            <a:r>
              <a:rPr lang="tr-TR" altLang="tr-TR" sz="4000" b="1" dirty="0">
                <a:solidFill>
                  <a:srgbClr val="FF0000"/>
                </a:solidFill>
              </a:rPr>
              <a:t>Yatırımlarla Bağlantılı Ticari Engeller</a:t>
            </a:r>
          </a:p>
        </p:txBody>
      </p:sp>
      <p:sp>
        <p:nvSpPr>
          <p:cNvPr id="33795" name="Rectangle 3"/>
          <p:cNvSpPr>
            <a:spLocks noGrp="1"/>
          </p:cNvSpPr>
          <p:nvPr>
            <p:ph type="body" idx="4294967295"/>
          </p:nvPr>
        </p:nvSpPr>
        <p:spPr>
          <a:xfrm>
            <a:off x="179388" y="1557338"/>
            <a:ext cx="8785225" cy="4235450"/>
          </a:xfrm>
          <a:prstGeom prst="rect">
            <a:avLst/>
          </a:prstGeom>
        </p:spPr>
        <p:txBody>
          <a:bodyPr/>
          <a:lstStyle/>
          <a:p>
            <a:pPr lvl="1">
              <a:lnSpc>
                <a:spcPct val="90000"/>
              </a:lnSpc>
              <a:buFont typeface="Wingdings" panose="05000000000000000000" pitchFamily="2" charset="2"/>
              <a:buChar char="§"/>
            </a:pPr>
            <a:r>
              <a:rPr lang="tr-TR" altLang="tr-TR" sz="2400"/>
              <a:t>Yatırım ortamının öngörülebilir olmaması, kuralların sık sık değiştirilmesi ya da uluslararası kurallara aykırı olması </a:t>
            </a:r>
          </a:p>
          <a:p>
            <a:pPr lvl="1">
              <a:lnSpc>
                <a:spcPct val="90000"/>
              </a:lnSpc>
              <a:buFont typeface="Wingdings" panose="05000000000000000000" pitchFamily="2" charset="2"/>
              <a:buChar char="§"/>
            </a:pPr>
            <a:r>
              <a:rPr lang="tr-TR" altLang="tr-TR" sz="2400"/>
              <a:t>Yatırımlarda belli oranlarda ya da belli miktarlarda yerli ürün kullanılması zorunluluğu </a:t>
            </a:r>
          </a:p>
          <a:p>
            <a:pPr lvl="1">
              <a:lnSpc>
                <a:spcPct val="90000"/>
              </a:lnSpc>
              <a:buFont typeface="Wingdings" panose="05000000000000000000" pitchFamily="2" charset="2"/>
              <a:buChar char="§"/>
            </a:pPr>
            <a:r>
              <a:rPr lang="tr-TR" altLang="tr-TR" sz="2400"/>
              <a:t>Yatırımcının belli oranda yerli ürün kullanılması karşılığında vergi veya teşvikten yararlanabilmesi</a:t>
            </a:r>
          </a:p>
          <a:p>
            <a:pPr lvl="1">
              <a:lnSpc>
                <a:spcPct val="90000"/>
              </a:lnSpc>
              <a:buFont typeface="Wingdings" panose="05000000000000000000" pitchFamily="2" charset="2"/>
              <a:buChar char="§"/>
            </a:pPr>
            <a:r>
              <a:rPr lang="tr-TR" altLang="tr-TR" sz="2400"/>
              <a:t>Yatırım için gerekli olan ürün kadar ya da belli oranda yerli ürün ihracının şarta bağlanması </a:t>
            </a:r>
          </a:p>
          <a:p>
            <a:pPr lvl="1">
              <a:lnSpc>
                <a:spcPct val="90000"/>
              </a:lnSpc>
              <a:buFont typeface="Wingdings" panose="05000000000000000000" pitchFamily="2" charset="2"/>
              <a:buChar char="§"/>
            </a:pPr>
            <a:r>
              <a:rPr lang="tr-TR" altLang="tr-TR" sz="2400"/>
              <a:t>Yatırımlarla ilgili kuralların yerli ve yabancı yatırımcılar bakımından farklı uygulanması </a:t>
            </a:r>
          </a:p>
          <a:p>
            <a:pPr lvl="1">
              <a:lnSpc>
                <a:spcPct val="90000"/>
              </a:lnSpc>
              <a:buFont typeface="Wingdings" panose="05000000000000000000" pitchFamily="2" charset="2"/>
              <a:buChar char="§"/>
            </a:pPr>
            <a:r>
              <a:rPr lang="tr-TR" altLang="tr-TR" sz="2400"/>
              <a:t>Yatırımların devletleştirilmesi ya da yatırımcıların elinden alınması</a:t>
            </a:r>
          </a:p>
        </p:txBody>
      </p:sp>
      <p:sp>
        <p:nvSpPr>
          <p:cNvPr id="2" name="Slayt Numarası Yer Tutucusu 1"/>
          <p:cNvSpPr>
            <a:spLocks noGrp="1"/>
          </p:cNvSpPr>
          <p:nvPr>
            <p:ph type="sldNum" sz="quarter" idx="11"/>
          </p:nvPr>
        </p:nvSpPr>
        <p:spPr/>
        <p:txBody>
          <a:bodyPr/>
          <a:lstStyle/>
          <a:p>
            <a:pPr>
              <a:defRPr/>
            </a:pPr>
            <a:fld id="{AB27EC9B-7604-415B-900C-25A44EE46BA2}" type="slidenum">
              <a:rPr lang="en-US" altLang="tr-TR" smtClean="0"/>
              <a:pPr>
                <a:defRPr/>
              </a:pPr>
              <a:t>12</a:t>
            </a:fld>
            <a:endParaRPr lang="en-US" altLang="tr-T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a:xfrm>
            <a:off x="468313" y="1052513"/>
            <a:ext cx="8229600" cy="1143000"/>
          </a:xfrm>
          <a:prstGeom prst="rect">
            <a:avLst/>
          </a:prstGeom>
        </p:spPr>
        <p:txBody>
          <a:bodyPr/>
          <a:lstStyle/>
          <a:p>
            <a:r>
              <a:rPr lang="tr-TR" altLang="tr-TR" sz="3600" b="1" dirty="0">
                <a:solidFill>
                  <a:srgbClr val="FF0000"/>
                </a:solidFill>
              </a:rPr>
              <a:t>Yatırımlarla Bağlantılı Ticari Engel Örneği: </a:t>
            </a:r>
            <a:br>
              <a:rPr lang="tr-TR" altLang="tr-TR" sz="3600" b="1" dirty="0">
                <a:solidFill>
                  <a:srgbClr val="FF0000"/>
                </a:solidFill>
              </a:rPr>
            </a:br>
            <a:r>
              <a:rPr lang="tr-TR" altLang="tr-TR" sz="3600" b="1" dirty="0">
                <a:solidFill>
                  <a:srgbClr val="FF0000"/>
                </a:solidFill>
              </a:rPr>
              <a:t>Kanada-Yenilenebilir Enerji Destekleri</a:t>
            </a:r>
          </a:p>
        </p:txBody>
      </p:sp>
      <p:sp>
        <p:nvSpPr>
          <p:cNvPr id="34819" name="Rectangle 3"/>
          <p:cNvSpPr>
            <a:spLocks noGrp="1"/>
          </p:cNvSpPr>
          <p:nvPr>
            <p:ph type="body" idx="4294967295"/>
          </p:nvPr>
        </p:nvSpPr>
        <p:spPr>
          <a:xfrm>
            <a:off x="250825" y="2657475"/>
            <a:ext cx="8785225" cy="4235450"/>
          </a:xfrm>
          <a:prstGeom prst="rect">
            <a:avLst/>
          </a:prstGeom>
        </p:spPr>
        <p:txBody>
          <a:bodyPr/>
          <a:lstStyle/>
          <a:p>
            <a:pPr lvl="1" algn="just">
              <a:lnSpc>
                <a:spcPct val="90000"/>
              </a:lnSpc>
              <a:buFont typeface="Wingdings" panose="05000000000000000000" pitchFamily="2" charset="2"/>
              <a:buChar char="§"/>
            </a:pPr>
            <a:r>
              <a:rPr lang="tr-TR" altLang="tr-TR" sz="2400"/>
              <a:t>Ontario Eyaleti’nin FIT (İlave Fiyat) programları </a:t>
            </a:r>
          </a:p>
          <a:p>
            <a:pPr lvl="1" algn="just">
              <a:lnSpc>
                <a:spcPct val="90000"/>
              </a:lnSpc>
              <a:buFont typeface="Wingdings" panose="05000000000000000000" pitchFamily="2" charset="2"/>
              <a:buChar char="§"/>
            </a:pPr>
            <a:r>
              <a:rPr lang="tr-TR" altLang="tr-TR" sz="2400"/>
              <a:t>Amaç fosil yakıt kullanımının azaltılması </a:t>
            </a:r>
          </a:p>
          <a:p>
            <a:pPr lvl="1" algn="just">
              <a:lnSpc>
                <a:spcPct val="90000"/>
              </a:lnSpc>
              <a:buFont typeface="Wingdings" panose="05000000000000000000" pitchFamily="2" charset="2"/>
              <a:buChar char="§"/>
            </a:pPr>
            <a:r>
              <a:rPr lang="tr-TR" altLang="tr-TR" sz="2400"/>
              <a:t>Yenilenebilir enerjiye teşvik sağlanmak isteniyor </a:t>
            </a:r>
          </a:p>
          <a:p>
            <a:pPr lvl="1" algn="just">
              <a:lnSpc>
                <a:spcPct val="90000"/>
              </a:lnSpc>
              <a:buFont typeface="Wingdings" panose="05000000000000000000" pitchFamily="2" charset="2"/>
              <a:buChar char="§"/>
            </a:pPr>
            <a:r>
              <a:rPr lang="tr-TR" altLang="tr-TR" sz="2400"/>
              <a:t>Teşvik programının Tasarımındaki Sorun: Yerli Girdi Kullanım Şartına Bağlı olarak Yüksek Fiyattan Enerji Satın Alma Garantisi Verilmesi</a:t>
            </a:r>
          </a:p>
          <a:p>
            <a:pPr lvl="1" algn="just">
              <a:lnSpc>
                <a:spcPct val="90000"/>
              </a:lnSpc>
              <a:buFont typeface="Wingdings" panose="05000000000000000000" pitchFamily="2" charset="2"/>
              <a:buChar char="§"/>
            </a:pPr>
            <a:r>
              <a:rPr lang="tr-TR" altLang="tr-TR" sz="2400"/>
              <a:t>Konu AB ve Japonya tarafından DTÖ AHM’ye taşındı. Kanada’nın belirli eyaletler için uyguladığı yenilebilir enerji teşvikleri DTÖ’nün TRIMs Anlaşmasına aykırı bulundu.</a:t>
            </a:r>
          </a:p>
          <a:p>
            <a:pPr lvl="1">
              <a:lnSpc>
                <a:spcPct val="90000"/>
              </a:lnSpc>
              <a:buFont typeface="Wingdings" panose="05000000000000000000" pitchFamily="2" charset="2"/>
              <a:buChar char="§"/>
            </a:pPr>
            <a:endParaRPr lang="tr-TR" altLang="tr-TR" sz="2400"/>
          </a:p>
        </p:txBody>
      </p:sp>
      <p:sp>
        <p:nvSpPr>
          <p:cNvPr id="2" name="Slayt Numarası Yer Tutucusu 1"/>
          <p:cNvSpPr>
            <a:spLocks noGrp="1"/>
          </p:cNvSpPr>
          <p:nvPr>
            <p:ph type="sldNum" sz="quarter" idx="11"/>
          </p:nvPr>
        </p:nvSpPr>
        <p:spPr/>
        <p:txBody>
          <a:bodyPr/>
          <a:lstStyle/>
          <a:p>
            <a:pPr>
              <a:defRPr/>
            </a:pPr>
            <a:fld id="{4C1F1CF2-F5DE-49A1-91D7-0E98DF17D4F5}" type="slidenum">
              <a:rPr lang="en-US" altLang="tr-TR" smtClean="0"/>
              <a:pPr>
                <a:defRPr/>
              </a:pPr>
              <a:t>13</a:t>
            </a:fld>
            <a:endParaRPr lang="en-US" altLang="tr-T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467544" y="764704"/>
            <a:ext cx="8229600" cy="714375"/>
          </a:xfrm>
          <a:prstGeom prst="rect">
            <a:avLst/>
          </a:prstGeom>
        </p:spPr>
        <p:txBody>
          <a:bodyPr/>
          <a:lstStyle/>
          <a:p>
            <a:r>
              <a:rPr lang="tr-TR" altLang="tr-TR" sz="4000" b="1" dirty="0">
                <a:solidFill>
                  <a:srgbClr val="FF0000"/>
                </a:solidFill>
              </a:rPr>
              <a:t>Diğer Pazara Giriş Engelleri</a:t>
            </a:r>
          </a:p>
        </p:txBody>
      </p:sp>
      <p:sp>
        <p:nvSpPr>
          <p:cNvPr id="36867" name="Rectangle 3"/>
          <p:cNvSpPr>
            <a:spLocks noGrp="1"/>
          </p:cNvSpPr>
          <p:nvPr>
            <p:ph type="body" idx="4294967295"/>
          </p:nvPr>
        </p:nvSpPr>
        <p:spPr>
          <a:xfrm>
            <a:off x="250825" y="1628775"/>
            <a:ext cx="8642350" cy="4495800"/>
          </a:xfrm>
          <a:prstGeom prst="rect">
            <a:avLst/>
          </a:prstGeom>
        </p:spPr>
        <p:txBody>
          <a:bodyPr/>
          <a:lstStyle/>
          <a:p>
            <a:pPr lvl="1">
              <a:lnSpc>
                <a:spcPct val="110000"/>
              </a:lnSpc>
              <a:buFont typeface="Wingdings" panose="05000000000000000000" pitchFamily="2" charset="2"/>
              <a:buChar char="§"/>
            </a:pPr>
            <a:r>
              <a:rPr lang="tr-TR" altLang="tr-TR" sz="2400"/>
              <a:t>Yerel ürünlerin uluslararası kurallara aykırı olarak sübvanse edilmesi nedeniyle pazara girişin mümkün olmaması </a:t>
            </a:r>
          </a:p>
          <a:p>
            <a:pPr lvl="1">
              <a:lnSpc>
                <a:spcPct val="110000"/>
              </a:lnSpc>
              <a:buFont typeface="Wingdings" panose="05000000000000000000" pitchFamily="2" charset="2"/>
              <a:buChar char="§"/>
            </a:pPr>
            <a:r>
              <a:rPr lang="tr-TR" altLang="tr-TR" sz="2400"/>
              <a:t>Anti-damping, sübvansiyon ve korunma önlemleri uygulamalarının haksız uygulanması</a:t>
            </a:r>
          </a:p>
          <a:p>
            <a:pPr lvl="1">
              <a:lnSpc>
                <a:spcPct val="110000"/>
              </a:lnSpc>
              <a:buFont typeface="Wingdings" panose="05000000000000000000" pitchFamily="2" charset="2"/>
              <a:buChar char="§"/>
            </a:pPr>
            <a:r>
              <a:rPr lang="tr-TR" altLang="tr-TR" sz="2400"/>
              <a:t>Pazarın uluslararası kurallara aykırı şekilde yerli bir firma ya da tekel tarafından kontrolü  </a:t>
            </a:r>
          </a:p>
          <a:p>
            <a:pPr lvl="1">
              <a:lnSpc>
                <a:spcPct val="110000"/>
              </a:lnSpc>
              <a:buFont typeface="Wingdings" panose="05000000000000000000" pitchFamily="2" charset="2"/>
              <a:buChar char="§"/>
            </a:pPr>
            <a:r>
              <a:rPr lang="tr-TR" altLang="tr-TR" sz="2400"/>
              <a:t>Ürünün ülke içinde dağıtımı, pazarlanması, satılması, satın alınmasına ilişkin belgelendirme, lisans verme gibi şartlar konusunda toptancılar, perakendeciler, müşteriler bakımından sınırlamalar getirilmesi</a:t>
            </a:r>
          </a:p>
          <a:p>
            <a:pPr lvl="1">
              <a:buFont typeface="Wingdings" panose="05000000000000000000" pitchFamily="2" charset="2"/>
              <a:buNone/>
            </a:pPr>
            <a:endParaRPr lang="tr-TR" altLang="tr-TR" sz="2400"/>
          </a:p>
        </p:txBody>
      </p:sp>
      <p:sp>
        <p:nvSpPr>
          <p:cNvPr id="2" name="Slayt Numarası Yer Tutucusu 1"/>
          <p:cNvSpPr>
            <a:spLocks noGrp="1"/>
          </p:cNvSpPr>
          <p:nvPr>
            <p:ph type="sldNum" sz="quarter" idx="11"/>
          </p:nvPr>
        </p:nvSpPr>
        <p:spPr/>
        <p:txBody>
          <a:bodyPr/>
          <a:lstStyle/>
          <a:p>
            <a:pPr>
              <a:defRPr/>
            </a:pPr>
            <a:fld id="{BAC17DF7-10F7-4B17-A21B-916B6C780086}" type="slidenum">
              <a:rPr lang="en-US" altLang="tr-TR" smtClean="0"/>
              <a:pPr>
                <a:defRPr/>
              </a:pPr>
              <a:t>14</a:t>
            </a:fld>
            <a:endParaRPr lang="en-US" altLang="tr-T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İçerik Yer Tutucusu 5"/>
          <p:cNvGraphicFramePr>
            <a:graphicFrameLocks noGrp="1"/>
          </p:cNvGraphicFramePr>
          <p:nvPr>
            <p:ph idx="1"/>
            <p:extLst>
              <p:ext uri="{D42A27DB-BD31-4B8C-83A1-F6EECF244321}">
                <p14:modId xmlns:p14="http://schemas.microsoft.com/office/powerpoint/2010/main" val="1913476834"/>
              </p:ext>
            </p:extLst>
          </p:nvPr>
        </p:nvGraphicFramePr>
        <p:xfrm>
          <a:off x="179388" y="980728"/>
          <a:ext cx="8620125" cy="5512147"/>
        </p:xfrm>
        <a:graphic>
          <a:graphicData uri="http://schemas.openxmlformats.org/presentationml/2006/ole">
            <mc:AlternateContent xmlns:mc="http://schemas.openxmlformats.org/markup-compatibility/2006">
              <mc:Choice xmlns:v="urn:schemas-microsoft-com:vml" Requires="v">
                <p:oleObj spid="_x0000_s37905" name="Çizelge" r:id="rId3" imgW="8744085" imgH="5924460" progId="Excel.Chart.8">
                  <p:embed/>
                </p:oleObj>
              </mc:Choice>
              <mc:Fallback>
                <p:oleObj name="Çizelge" r:id="rId3" imgW="8744085" imgH="5924460" progId="Excel.Chart.8">
                  <p:embed/>
                  <p:pic>
                    <p:nvPicPr>
                      <p:cNvPr id="0" name="İçerik Yer Tutucusu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0728"/>
                        <a:ext cx="8620125" cy="5512147"/>
                      </a:xfrm>
                      <a:prstGeom prst="rect">
                        <a:avLst/>
                      </a:prstGeom>
                      <a:noFill/>
                      <a:ln>
                        <a:noFill/>
                      </a:ln>
                    </p:spPr>
                  </p:pic>
                </p:oleObj>
              </mc:Fallback>
            </mc:AlternateContent>
          </a:graphicData>
        </a:graphic>
      </p:graphicFrame>
      <p:sp>
        <p:nvSpPr>
          <p:cNvPr id="5" name="Slayt Numarası Yer Tutucusu 4"/>
          <p:cNvSpPr>
            <a:spLocks noGrp="1"/>
          </p:cNvSpPr>
          <p:nvPr>
            <p:ph type="sldNum" sz="quarter" idx="11"/>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tr-TR" altLang="tr-TR" dirty="0">
                <a:solidFill>
                  <a:srgbClr val="D9D9D9"/>
                </a:solidFill>
                <a:latin typeface="Calibri" panose="020F0502020204030204" pitchFamily="34" charset="0"/>
              </a:rPr>
              <a:t>14</a:t>
            </a:r>
            <a:endParaRPr lang="en-US" altLang="tr-TR" dirty="0">
              <a:solidFill>
                <a:srgbClr val="D9D9D9"/>
              </a:solidFill>
              <a:latin typeface="Calibri" panose="020F0502020204030204"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fld id="{85350C6A-9BD8-4428-8427-ED0E936C806A}" type="slidenum">
              <a:rPr lang="en-US" altLang="tr-TR" smtClean="0">
                <a:solidFill>
                  <a:srgbClr val="D9D9D9"/>
                </a:solidFill>
                <a:latin typeface="Calibri" panose="020F0502020204030204" pitchFamily="34" charset="0"/>
              </a:rPr>
              <a:pPr>
                <a:defRPr/>
              </a:pPr>
              <a:t>16</a:t>
            </a:fld>
            <a:endParaRPr lang="en-US" altLang="tr-TR" dirty="0">
              <a:solidFill>
                <a:srgbClr val="D9D9D9"/>
              </a:solidFill>
              <a:latin typeface="Calibri" panose="020F0502020204030204" pitchFamily="34" charset="0"/>
            </a:endParaRPr>
          </a:p>
        </p:txBody>
      </p:sp>
      <p:sp>
        <p:nvSpPr>
          <p:cNvPr id="6" name="Başlık 2"/>
          <p:cNvSpPr txBox="1">
            <a:spLocks/>
          </p:cNvSpPr>
          <p:nvPr/>
        </p:nvSpPr>
        <p:spPr bwMode="auto">
          <a:xfrm>
            <a:off x="-1331913" y="585788"/>
            <a:ext cx="80279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0" eaLnBrk="0" fontAlgn="base" hangingPunct="0">
              <a:spcBef>
                <a:spcPct val="0"/>
              </a:spcBef>
              <a:spcAft>
                <a:spcPct val="0"/>
              </a:spcAft>
              <a:defRPr sz="4000" b="1" kern="1200">
                <a:solidFill>
                  <a:schemeClr val="bg1"/>
                </a:solidFill>
                <a:effectLst>
                  <a:outerShdw blurRad="50800" dist="38100" dir="18900000" algn="bl" rotWithShape="0">
                    <a:srgbClr val="4D968B">
                      <a:alpha val="40000"/>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br>
              <a:rPr lang="tr-TR" sz="3600" u="sng" dirty="0">
                <a:solidFill>
                  <a:srgbClr val="FF0000"/>
                </a:solidFill>
              </a:rPr>
            </a:br>
            <a:endParaRPr lang="tr-TR" sz="3600" dirty="0"/>
          </a:p>
        </p:txBody>
      </p:sp>
      <p:sp>
        <p:nvSpPr>
          <p:cNvPr id="38916" name="Rectangle 3"/>
          <p:cNvSpPr txBox="1">
            <a:spLocks/>
          </p:cNvSpPr>
          <p:nvPr/>
        </p:nvSpPr>
        <p:spPr bwMode="auto">
          <a:xfrm>
            <a:off x="406400" y="2060575"/>
            <a:ext cx="84248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Arial" panose="020B0604020202020204" pitchFamily="34" charset="0"/>
              <a:buNone/>
            </a:pPr>
            <a:r>
              <a:rPr lang="tr-TR" altLang="tr-TR" sz="2800" i="1"/>
              <a:t>	</a:t>
            </a:r>
            <a:r>
              <a:rPr lang="tr-TR" altLang="tr-TR" sz="2800" b="1" i="1"/>
              <a:t>İhracatçılarımızın yurtdışı pazarlarda karşılaştıkları pazara giriş engellerine çözüm üretmek</a:t>
            </a:r>
          </a:p>
        </p:txBody>
      </p:sp>
      <p:sp>
        <p:nvSpPr>
          <p:cNvPr id="38917" name="Dikdörtgen 2"/>
          <p:cNvSpPr>
            <a:spLocks noChangeArrowheads="1"/>
          </p:cNvSpPr>
          <p:nvPr/>
        </p:nvSpPr>
        <p:spPr bwMode="auto">
          <a:xfrm>
            <a:off x="1401763" y="1196975"/>
            <a:ext cx="6516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C00000"/>
                </a:solidFill>
                <a:latin typeface="Verdana" panose="020B0604030504040204" pitchFamily="34" charset="0"/>
              </a:rPr>
              <a:t>TİCARET BAKANLIĞI</a:t>
            </a:r>
          </a:p>
          <a:p>
            <a:pPr algn="ctr" eaLnBrk="1" hangingPunct="1">
              <a:spcBef>
                <a:spcPct val="0"/>
              </a:spcBef>
              <a:buFontTx/>
              <a:buNone/>
            </a:pPr>
            <a:r>
              <a:rPr lang="tr-TR" altLang="tr-TR" sz="2400" b="1" u="sng">
                <a:solidFill>
                  <a:srgbClr val="C00000"/>
                </a:solidFill>
                <a:latin typeface="Verdana" panose="020B0604030504040204" pitchFamily="34" charset="0"/>
              </a:rPr>
              <a:t>Pazara Giriş Engelleri Çalışma Grubu</a:t>
            </a:r>
            <a:endParaRPr lang="en-US" altLang="tr-TR" sz="2400">
              <a:solidFill>
                <a:srgbClr val="C00000"/>
              </a:solidFill>
              <a:latin typeface="Verdana" panose="020B0604030504040204" pitchFamily="34" charset="0"/>
            </a:endParaRPr>
          </a:p>
        </p:txBody>
      </p:sp>
      <p:sp>
        <p:nvSpPr>
          <p:cNvPr id="11" name="Metin kutusu 10"/>
          <p:cNvSpPr txBox="1"/>
          <p:nvPr/>
        </p:nvSpPr>
        <p:spPr>
          <a:xfrm>
            <a:off x="2552700" y="3406775"/>
            <a:ext cx="4125913" cy="708025"/>
          </a:xfrm>
          <a:prstGeom prst="rect">
            <a:avLst/>
          </a:prstGeom>
          <a:solidFill>
            <a:schemeClr val="accent6"/>
          </a:solidFill>
        </p:spPr>
        <p:txBody>
          <a:bodyPr wrap="none">
            <a:spAutoFit/>
          </a:bodyPr>
          <a:lstStyle/>
          <a:p>
            <a:pPr eaLnBrk="1" hangingPunct="1">
              <a:defRPr/>
            </a:pPr>
            <a:r>
              <a:rPr lang="tr-TR" sz="2400" dirty="0"/>
              <a:t>PAZARA GİRİŞ KOMİTESİ</a:t>
            </a:r>
          </a:p>
          <a:p>
            <a:pPr algn="ctr" eaLnBrk="1" hangingPunct="1">
              <a:defRPr/>
            </a:pPr>
            <a:r>
              <a:rPr lang="tr-TR" sz="1600" dirty="0"/>
              <a:t>(2009)</a:t>
            </a:r>
            <a:endParaRPr lang="en-US" sz="1600" dirty="0"/>
          </a:p>
        </p:txBody>
      </p:sp>
      <p:sp>
        <p:nvSpPr>
          <p:cNvPr id="13" name="Metin kutusu 12"/>
          <p:cNvSpPr txBox="1"/>
          <p:nvPr/>
        </p:nvSpPr>
        <p:spPr>
          <a:xfrm>
            <a:off x="846138" y="4806950"/>
            <a:ext cx="3671887" cy="646113"/>
          </a:xfrm>
          <a:prstGeom prst="rect">
            <a:avLst/>
          </a:prstGeom>
          <a:solidFill>
            <a:schemeClr val="accent6">
              <a:lumMod val="60000"/>
              <a:lumOff val="40000"/>
            </a:schemeClr>
          </a:solidFill>
        </p:spPr>
        <p:txBody>
          <a:bodyPr wrap="none">
            <a:spAutoFit/>
          </a:bodyPr>
          <a:lstStyle/>
          <a:p>
            <a:pPr algn="ctr" eaLnBrk="1" hangingPunct="1">
              <a:defRPr/>
            </a:pPr>
            <a:r>
              <a:rPr lang="tr-TR" dirty="0"/>
              <a:t>PAZARA GİRİŞ FAALİYETLERİ </a:t>
            </a:r>
          </a:p>
          <a:p>
            <a:pPr algn="ctr" eaLnBrk="1" hangingPunct="1">
              <a:defRPr/>
            </a:pPr>
            <a:r>
              <a:rPr lang="tr-TR" dirty="0"/>
              <a:t>ÇALIŞMA GRUBU</a:t>
            </a:r>
            <a:endParaRPr lang="en-US" dirty="0"/>
          </a:p>
        </p:txBody>
      </p:sp>
      <p:sp>
        <p:nvSpPr>
          <p:cNvPr id="14" name="Metin kutusu 13"/>
          <p:cNvSpPr txBox="1"/>
          <p:nvPr/>
        </p:nvSpPr>
        <p:spPr>
          <a:xfrm>
            <a:off x="5003800" y="4806950"/>
            <a:ext cx="3351213" cy="646113"/>
          </a:xfrm>
          <a:prstGeom prst="rect">
            <a:avLst/>
          </a:prstGeom>
          <a:solidFill>
            <a:schemeClr val="accent6">
              <a:lumMod val="60000"/>
              <a:lumOff val="40000"/>
            </a:schemeClr>
          </a:solidFill>
          <a:ln w="28575">
            <a:solidFill>
              <a:srgbClr val="C00000"/>
            </a:solidFill>
          </a:ln>
        </p:spPr>
        <p:txBody>
          <a:bodyPr wrap="none">
            <a:spAutoFit/>
          </a:bodyPr>
          <a:lstStyle/>
          <a:p>
            <a:pPr algn="ctr" eaLnBrk="1" hangingPunct="1">
              <a:defRPr/>
            </a:pPr>
            <a:r>
              <a:rPr lang="tr-TR" dirty="0"/>
              <a:t>PAZARA GİRİŞ ENGELLERİ </a:t>
            </a:r>
          </a:p>
          <a:p>
            <a:pPr algn="ctr" eaLnBrk="1" hangingPunct="1">
              <a:defRPr/>
            </a:pPr>
            <a:r>
              <a:rPr lang="tr-TR" dirty="0"/>
              <a:t>ÇALIŞMA GRUBU</a:t>
            </a:r>
            <a:endParaRPr lang="en-US" dirty="0"/>
          </a:p>
        </p:txBody>
      </p:sp>
      <p:sp>
        <p:nvSpPr>
          <p:cNvPr id="2" name="Sağ Ok 1"/>
          <p:cNvSpPr/>
          <p:nvPr/>
        </p:nvSpPr>
        <p:spPr>
          <a:xfrm rot="7018742">
            <a:off x="2873375" y="4351338"/>
            <a:ext cx="50482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0" name="Sağ Ok 9"/>
          <p:cNvSpPr/>
          <p:nvPr/>
        </p:nvSpPr>
        <p:spPr>
          <a:xfrm rot="3982430">
            <a:off x="5888831" y="4352132"/>
            <a:ext cx="503237"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574675" y="484188"/>
            <a:ext cx="8001000" cy="1216025"/>
          </a:xfrm>
          <a:prstGeom prst="rect">
            <a:avLst/>
          </a:prstGeom>
        </p:spPr>
        <p:txBody>
          <a:bodyPr/>
          <a:lstStyle/>
          <a:p>
            <a:br>
              <a:rPr lang="tr-TR" altLang="tr-TR" sz="3600"/>
            </a:br>
            <a:r>
              <a:rPr lang="tr-TR" altLang="tr-TR" sz="3600"/>
              <a:t> </a:t>
            </a:r>
            <a:r>
              <a:rPr lang="tr-TR" altLang="tr-TR" sz="4300" b="1">
                <a:solidFill>
                  <a:srgbClr val="FF0000"/>
                </a:solidFill>
              </a:rPr>
              <a:t>Pazara Giriş Engelleri Bildirimi Nasıl Yapılır ?</a:t>
            </a:r>
          </a:p>
        </p:txBody>
      </p:sp>
      <p:sp>
        <p:nvSpPr>
          <p:cNvPr id="26627" name="Rectangle 3"/>
          <p:cNvSpPr>
            <a:spLocks noGrp="1"/>
          </p:cNvSpPr>
          <p:nvPr>
            <p:ph type="body" idx="4294967295"/>
          </p:nvPr>
        </p:nvSpPr>
        <p:spPr>
          <a:xfrm>
            <a:off x="107950" y="2119313"/>
            <a:ext cx="3281363" cy="1943100"/>
          </a:xfrm>
          <a:prstGeom prst="rect">
            <a:avLst/>
          </a:prstGeom>
        </p:spPr>
        <p:txBody>
          <a:bodyPr/>
          <a:lstStyle/>
          <a:p>
            <a:pPr lvl="1">
              <a:lnSpc>
                <a:spcPct val="80000"/>
              </a:lnSpc>
              <a:buFont typeface="Arial" charset="0"/>
              <a:buChar char="–"/>
              <a:defRPr/>
            </a:pPr>
            <a:endParaRPr lang="tr-TR" altLang="tr-TR" sz="1800" dirty="0"/>
          </a:p>
          <a:p>
            <a:pPr marL="457200" lvl="1" indent="0">
              <a:lnSpc>
                <a:spcPct val="80000"/>
              </a:lnSpc>
              <a:buFont typeface="Arial" panose="020B0604020202020204" pitchFamily="34" charset="0"/>
              <a:buNone/>
              <a:defRPr/>
            </a:pPr>
            <a:r>
              <a:rPr lang="tr-TR" altLang="tr-TR" sz="2000" dirty="0"/>
              <a:t>Direkt firmalar tarafından doldurulan Ticaret  Bakanlığı web sitesinde yer alan </a:t>
            </a:r>
            <a:r>
              <a:rPr lang="tr-TR" altLang="tr-TR" sz="2000" dirty="0">
                <a:solidFill>
                  <a:schemeClr val="accent5"/>
                </a:solidFill>
                <a:hlinkClick r:id="rId3"/>
              </a:rPr>
              <a:t>pazara giriş formunun </a:t>
            </a:r>
            <a:r>
              <a:rPr lang="tr-TR" altLang="tr-TR" sz="2000" dirty="0"/>
              <a:t>doldurulması </a:t>
            </a:r>
          </a:p>
          <a:p>
            <a:pPr lvl="1">
              <a:lnSpc>
                <a:spcPct val="40000"/>
              </a:lnSpc>
              <a:buFont typeface="Arial" charset="0"/>
              <a:buNone/>
              <a:defRPr/>
            </a:pPr>
            <a:endParaRPr lang="tr-TR" altLang="tr-TR" sz="2000" dirty="0"/>
          </a:p>
          <a:p>
            <a:pPr lvl="1">
              <a:lnSpc>
                <a:spcPct val="40000"/>
              </a:lnSpc>
              <a:buFont typeface="Arial" charset="0"/>
              <a:buNone/>
              <a:defRPr/>
            </a:pPr>
            <a:endParaRPr lang="tr-TR" altLang="tr-TR" sz="2000" dirty="0"/>
          </a:p>
          <a:p>
            <a:pPr lvl="1">
              <a:lnSpc>
                <a:spcPct val="80000"/>
              </a:lnSpc>
              <a:buFont typeface="Arial" charset="0"/>
              <a:buNone/>
              <a:defRPr/>
            </a:pPr>
            <a:endParaRPr lang="tr-TR" altLang="tr-TR" sz="2000" dirty="0"/>
          </a:p>
          <a:p>
            <a:pPr lvl="1">
              <a:lnSpc>
                <a:spcPct val="80000"/>
              </a:lnSpc>
              <a:buFont typeface="Arial" charset="0"/>
              <a:buNone/>
              <a:defRPr/>
            </a:pPr>
            <a:endParaRPr lang="tr-TR" altLang="tr-TR" sz="2000" dirty="0"/>
          </a:p>
          <a:p>
            <a:pPr lvl="1">
              <a:lnSpc>
                <a:spcPct val="80000"/>
              </a:lnSpc>
              <a:buFont typeface="Arial" charset="0"/>
              <a:buNone/>
              <a:defRPr/>
            </a:pPr>
            <a:endParaRPr lang="tr-TR" altLang="tr-TR" sz="2000" dirty="0"/>
          </a:p>
          <a:p>
            <a:pPr lvl="1">
              <a:lnSpc>
                <a:spcPct val="80000"/>
              </a:lnSpc>
              <a:buFont typeface="Arial" charset="0"/>
              <a:buNone/>
              <a:defRPr/>
            </a:pPr>
            <a:endParaRPr lang="tr-TR" altLang="tr-TR" sz="2000" dirty="0"/>
          </a:p>
          <a:p>
            <a:pPr lvl="1">
              <a:lnSpc>
                <a:spcPct val="80000"/>
              </a:lnSpc>
              <a:buFont typeface="Arial" charset="0"/>
              <a:buNone/>
              <a:defRPr/>
            </a:pPr>
            <a:endParaRPr lang="tr-TR" altLang="tr-TR" sz="2000" dirty="0"/>
          </a:p>
        </p:txBody>
      </p:sp>
      <p:sp>
        <p:nvSpPr>
          <p:cNvPr id="2" name="Slayt Numarası Yer Tutucusu 1"/>
          <p:cNvSpPr>
            <a:spLocks noGrp="1"/>
          </p:cNvSpPr>
          <p:nvPr>
            <p:ph type="sldNum" sz="quarter" idx="11"/>
          </p:nvPr>
        </p:nvSpPr>
        <p:spPr/>
        <p:txBody>
          <a:bodyPr/>
          <a:lstStyle/>
          <a:p>
            <a:pPr>
              <a:defRPr/>
            </a:pPr>
            <a:fld id="{0A20B4BA-2081-4A36-B781-1C11949C8170}" type="slidenum">
              <a:rPr lang="en-US" altLang="tr-TR" smtClean="0"/>
              <a:pPr>
                <a:defRPr/>
              </a:pPr>
              <a:t>17</a:t>
            </a:fld>
            <a:endParaRPr lang="en-US" altLang="tr-TR" dirty="0"/>
          </a:p>
        </p:txBody>
      </p:sp>
      <p:sp>
        <p:nvSpPr>
          <p:cNvPr id="40965" name="Metin kutusu 6"/>
          <p:cNvSpPr txBox="1">
            <a:spLocks noChangeArrowheads="1"/>
          </p:cNvSpPr>
          <p:nvPr/>
        </p:nvSpPr>
        <p:spPr bwMode="auto">
          <a:xfrm>
            <a:off x="-34925" y="4062413"/>
            <a:ext cx="35671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ct val="80000"/>
              </a:lnSpc>
              <a:spcBef>
                <a:spcPct val="0"/>
              </a:spcBef>
              <a:buFont typeface="Arial" panose="020B0604020202020204" pitchFamily="34" charset="0"/>
              <a:buNone/>
            </a:pPr>
            <a:r>
              <a:rPr lang="tr-TR" altLang="tr-TR" sz="2000"/>
              <a:t>VEYA</a:t>
            </a:r>
          </a:p>
          <a:p>
            <a:pPr lvl="1">
              <a:lnSpc>
                <a:spcPct val="20000"/>
              </a:lnSpc>
              <a:spcBef>
                <a:spcPct val="0"/>
              </a:spcBef>
              <a:buFont typeface="Arial" panose="020B0604020202020204" pitchFamily="34" charset="0"/>
              <a:buNone/>
            </a:pPr>
            <a:endParaRPr lang="tr-TR" altLang="tr-TR" sz="2000"/>
          </a:p>
          <a:p>
            <a:pPr lvl="1">
              <a:lnSpc>
                <a:spcPct val="80000"/>
              </a:lnSpc>
              <a:spcBef>
                <a:spcPct val="0"/>
              </a:spcBef>
              <a:buFont typeface="Arial" panose="020B0604020202020204" pitchFamily="34" charset="0"/>
              <a:buChar char="•"/>
            </a:pPr>
            <a:r>
              <a:rPr lang="tr-TR" altLang="tr-TR" sz="2000"/>
              <a:t>Özel Sektör Çatı Kuruluşları </a:t>
            </a:r>
          </a:p>
          <a:p>
            <a:pPr lvl="1">
              <a:lnSpc>
                <a:spcPct val="80000"/>
              </a:lnSpc>
              <a:spcBef>
                <a:spcPct val="0"/>
              </a:spcBef>
              <a:buFont typeface="Arial" panose="020B0604020202020204" pitchFamily="34" charset="0"/>
              <a:buChar char="•"/>
            </a:pPr>
            <a:r>
              <a:rPr lang="tr-TR" altLang="tr-TR" sz="2000"/>
              <a:t>Bakanlık Birimleri </a:t>
            </a:r>
          </a:p>
          <a:p>
            <a:pPr lvl="1">
              <a:lnSpc>
                <a:spcPct val="80000"/>
              </a:lnSpc>
              <a:spcBef>
                <a:spcPct val="0"/>
              </a:spcBef>
              <a:buFont typeface="Arial" panose="020B0604020202020204" pitchFamily="34" charset="0"/>
              <a:buChar char="•"/>
            </a:pPr>
            <a:r>
              <a:rPr lang="tr-TR" altLang="tr-TR" sz="2000"/>
              <a:t>Ticaret Müşavirlikleri/Ataşelikler</a:t>
            </a:r>
          </a:p>
        </p:txBody>
      </p:sp>
      <p:pic>
        <p:nvPicPr>
          <p:cNvPr id="40966" name="Resim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063" y="2343150"/>
            <a:ext cx="51085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Çentikli Sağ Ok 5"/>
          <p:cNvSpPr/>
          <p:nvPr/>
        </p:nvSpPr>
        <p:spPr>
          <a:xfrm>
            <a:off x="2843213" y="3697288"/>
            <a:ext cx="2808287" cy="217487"/>
          </a:xfrm>
          <a:prstGeom prst="notch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fld id="{A1D57A1E-CACF-4CC0-8F4D-15320E023303}" type="slidenum">
              <a:rPr lang="en-US" altLang="tr-TR" smtClean="0">
                <a:solidFill>
                  <a:srgbClr val="D9D9D9"/>
                </a:solidFill>
                <a:latin typeface="Calibri" panose="020F0502020204030204" pitchFamily="34" charset="0"/>
              </a:rPr>
              <a:pPr>
                <a:defRPr/>
              </a:pPr>
              <a:t>18</a:t>
            </a:fld>
            <a:endParaRPr lang="en-US" altLang="tr-TR" dirty="0">
              <a:solidFill>
                <a:srgbClr val="D9D9D9"/>
              </a:solidFill>
              <a:latin typeface="Calibri" panose="020F0502020204030204" pitchFamily="34" charset="0"/>
            </a:endParaRPr>
          </a:p>
        </p:txBody>
      </p:sp>
      <p:sp>
        <p:nvSpPr>
          <p:cNvPr id="43011" name="Dikdörtgen 4"/>
          <p:cNvSpPr>
            <a:spLocks noChangeArrowheads="1"/>
          </p:cNvSpPr>
          <p:nvPr/>
        </p:nvSpPr>
        <p:spPr bwMode="auto">
          <a:xfrm>
            <a:off x="1041400" y="765175"/>
            <a:ext cx="6643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defRPr/>
            </a:pPr>
            <a:r>
              <a:rPr lang="tr-TR" altLang="tr-TR" sz="2800" b="1" dirty="0">
                <a:solidFill>
                  <a:srgbClr val="C00000"/>
                </a:solidFill>
                <a:latin typeface="+mj-lt"/>
              </a:rPr>
              <a:t>Pazara Giriş Engellerinin Değerlendirilmesi</a:t>
            </a:r>
            <a:endParaRPr lang="en-US" sz="2800" dirty="0">
              <a:solidFill>
                <a:srgbClr val="C00000"/>
              </a:solidFill>
              <a:latin typeface="+mj-lt"/>
            </a:endParaRPr>
          </a:p>
        </p:txBody>
      </p:sp>
      <p:graphicFrame>
        <p:nvGraphicFramePr>
          <p:cNvPr id="3" name="Diyagram 2"/>
          <p:cNvGraphicFramePr/>
          <p:nvPr/>
        </p:nvGraphicFramePr>
        <p:xfrm>
          <a:off x="0" y="1431270"/>
          <a:ext cx="1835695" cy="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nvGraphicFramePr>
        <p:xfrm>
          <a:off x="1187624" y="1412776"/>
          <a:ext cx="5544616" cy="6694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p:cNvGraphicFramePr/>
          <p:nvPr/>
        </p:nvGraphicFramePr>
        <p:xfrm>
          <a:off x="6228184" y="1431270"/>
          <a:ext cx="1800201" cy="6831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yagram 10"/>
          <p:cNvGraphicFramePr/>
          <p:nvPr/>
        </p:nvGraphicFramePr>
        <p:xfrm>
          <a:off x="7596336" y="1431270"/>
          <a:ext cx="1440160" cy="70158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5" name="Metin kutusu 24"/>
          <p:cNvSpPr txBox="1"/>
          <p:nvPr/>
        </p:nvSpPr>
        <p:spPr>
          <a:xfrm>
            <a:off x="107504" y="2204864"/>
            <a:ext cx="1368152" cy="4278094"/>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eaLnBrk="1" hangingPunct="1">
              <a:defRPr/>
            </a:pPr>
            <a:r>
              <a:rPr lang="tr-TR" sz="1600" b="1" dirty="0"/>
              <a:t>Pazara Giriş Engelleri Formu</a:t>
            </a:r>
          </a:p>
          <a:p>
            <a:pPr eaLnBrk="1" hangingPunct="1">
              <a:defRPr/>
            </a:pPr>
            <a:endParaRPr lang="tr-TR" sz="1600" b="1" dirty="0"/>
          </a:p>
          <a:p>
            <a:pPr eaLnBrk="1" hangingPunct="1">
              <a:defRPr/>
            </a:pPr>
            <a:r>
              <a:rPr lang="tr-TR" sz="1600" b="1" dirty="0"/>
              <a:t>VEYA</a:t>
            </a:r>
          </a:p>
          <a:p>
            <a:pPr eaLnBrk="1" hangingPunct="1">
              <a:defRPr/>
            </a:pPr>
            <a:endParaRPr lang="tr-TR" sz="1600" b="1" dirty="0"/>
          </a:p>
          <a:p>
            <a:pPr eaLnBrk="1" hangingPunct="1">
              <a:defRPr/>
            </a:pPr>
            <a:r>
              <a:rPr lang="tr-TR" sz="1600" b="1" dirty="0"/>
              <a:t>Özel Sektör Çatı Kuruluşları</a:t>
            </a:r>
          </a:p>
          <a:p>
            <a:pPr eaLnBrk="1" hangingPunct="1">
              <a:defRPr/>
            </a:pPr>
            <a:endParaRPr lang="tr-TR" sz="1600" b="1" dirty="0"/>
          </a:p>
          <a:p>
            <a:pPr eaLnBrk="1" hangingPunct="1">
              <a:defRPr/>
            </a:pPr>
            <a:r>
              <a:rPr lang="tr-TR" sz="1600" b="1" dirty="0"/>
              <a:t>Bakanlık Birimleri</a:t>
            </a:r>
          </a:p>
          <a:p>
            <a:pPr eaLnBrk="1" hangingPunct="1">
              <a:defRPr/>
            </a:pPr>
            <a:endParaRPr lang="tr-TR" sz="1600" b="1" dirty="0"/>
          </a:p>
          <a:p>
            <a:pPr eaLnBrk="1" hangingPunct="1">
              <a:defRPr/>
            </a:pPr>
            <a:r>
              <a:rPr lang="tr-TR" sz="1600" b="1" dirty="0"/>
              <a:t>Ticaret Müşavirlikleri</a:t>
            </a:r>
            <a:endParaRPr lang="tr-TR" sz="1600" dirty="0"/>
          </a:p>
          <a:p>
            <a:pPr marL="285750" indent="-285750" eaLnBrk="1" hangingPunct="1">
              <a:buFont typeface="Arial" pitchFamily="34" charset="0"/>
              <a:buChar char="•"/>
              <a:defRPr/>
            </a:pPr>
            <a:endParaRPr lang="tr-TR" sz="1600" dirty="0"/>
          </a:p>
          <a:p>
            <a:pPr eaLnBrk="1" hangingPunct="1">
              <a:defRPr/>
            </a:pPr>
            <a:endParaRPr lang="en-US" sz="1600" dirty="0"/>
          </a:p>
        </p:txBody>
      </p:sp>
      <p:sp>
        <p:nvSpPr>
          <p:cNvPr id="27" name="Metin kutusu 26"/>
          <p:cNvSpPr txBox="1">
            <a:spLocks/>
          </p:cNvSpPr>
          <p:nvPr/>
        </p:nvSpPr>
        <p:spPr>
          <a:xfrm>
            <a:off x="1475656" y="2204864"/>
            <a:ext cx="1685912" cy="4284000"/>
          </a:xfrm>
          <a:prstGeom prst="rect">
            <a:avLst/>
          </a:prstGeom>
          <a:gradFill>
            <a:gsLst>
              <a:gs pos="0">
                <a:schemeClr val="accent6">
                  <a:lumMod val="60000"/>
                  <a:lumOff val="40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tr-TR" sz="1600" b="1" dirty="0"/>
              <a:t>Sorun PGE mi?</a:t>
            </a:r>
          </a:p>
          <a:p>
            <a:pPr eaLnBrk="1" hangingPunct="1">
              <a:defRPr/>
            </a:pPr>
            <a:endParaRPr lang="tr-TR" sz="1600" b="1" dirty="0"/>
          </a:p>
          <a:p>
            <a:pPr eaLnBrk="1" hangingPunct="1">
              <a:defRPr/>
            </a:pPr>
            <a:r>
              <a:rPr lang="tr-TR" sz="1600" b="1" dirty="0"/>
              <a:t>Yurt içinde karşılaşılan sorunlar</a:t>
            </a:r>
          </a:p>
          <a:p>
            <a:pPr eaLnBrk="1" hangingPunct="1">
              <a:defRPr/>
            </a:pPr>
            <a:endParaRPr lang="tr-TR" sz="1600" b="1" dirty="0"/>
          </a:p>
          <a:p>
            <a:pPr eaLnBrk="1" hangingPunct="1">
              <a:defRPr/>
            </a:pPr>
            <a:r>
              <a:rPr lang="tr-TR" sz="1600" b="1" dirty="0" err="1"/>
              <a:t>ÇG’nin</a:t>
            </a:r>
            <a:r>
              <a:rPr lang="tr-TR" sz="1600" b="1" dirty="0"/>
              <a:t> görev alanına girmeyen sorunlar</a:t>
            </a:r>
          </a:p>
          <a:p>
            <a:pPr eaLnBrk="1" hangingPunct="1">
              <a:defRPr/>
            </a:pPr>
            <a:endParaRPr lang="tr-TR" sz="1600" b="1" dirty="0"/>
          </a:p>
          <a:p>
            <a:pPr eaLnBrk="1" hangingPunct="1">
              <a:defRPr/>
            </a:pPr>
            <a:r>
              <a:rPr lang="tr-TR" sz="1600" b="1" dirty="0"/>
              <a:t>Değerlendirme yapılacak yasal altyapının olmadığı sorunlar</a:t>
            </a:r>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en-US" sz="1600" dirty="0"/>
          </a:p>
        </p:txBody>
      </p:sp>
      <p:sp>
        <p:nvSpPr>
          <p:cNvPr id="28" name="Metin kutusu 27"/>
          <p:cNvSpPr txBox="1"/>
          <p:nvPr/>
        </p:nvSpPr>
        <p:spPr>
          <a:xfrm>
            <a:off x="3161568" y="2204864"/>
            <a:ext cx="1482440" cy="4278094"/>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eaLnBrk="1" hangingPunct="1">
              <a:defRPr/>
            </a:pPr>
            <a:r>
              <a:rPr lang="tr-TR" sz="1600" b="1" dirty="0"/>
              <a:t>Araştırma</a:t>
            </a:r>
          </a:p>
          <a:p>
            <a:pPr eaLnBrk="1" hangingPunct="1">
              <a:defRPr/>
            </a:pPr>
            <a:endParaRPr lang="tr-TR" sz="1600" b="1" dirty="0"/>
          </a:p>
          <a:p>
            <a:pPr eaLnBrk="1" hangingPunct="1">
              <a:defRPr/>
            </a:pPr>
            <a:r>
              <a:rPr lang="tr-TR" sz="1600" b="1" dirty="0"/>
              <a:t>Firmalardan bilgi/belge talebi</a:t>
            </a:r>
          </a:p>
          <a:p>
            <a:pPr eaLnBrk="1" hangingPunct="1">
              <a:defRPr/>
            </a:pPr>
            <a:endParaRPr lang="tr-TR" sz="1600" b="1" dirty="0"/>
          </a:p>
          <a:p>
            <a:pPr eaLnBrk="1" hangingPunct="1">
              <a:defRPr/>
            </a:pPr>
            <a:r>
              <a:rPr lang="tr-TR" sz="1600" b="1" dirty="0"/>
              <a:t>İlgili Ticaret Müşavirlikleri</a:t>
            </a:r>
          </a:p>
          <a:p>
            <a:pPr eaLnBrk="1" hangingPunct="1">
              <a:defRPr/>
            </a:pPr>
            <a:endParaRPr lang="tr-TR" sz="1600" dirty="0"/>
          </a:p>
          <a:p>
            <a:pPr eaLnBrk="1" hangingPunct="1">
              <a:defRPr/>
            </a:pPr>
            <a:endParaRPr lang="tr-TR" sz="1600" dirty="0"/>
          </a:p>
          <a:p>
            <a:pPr eaLnBrk="1" hangingPunct="1">
              <a:defRPr/>
            </a:pPr>
            <a:endParaRPr lang="tr-TR" sz="1600" dirty="0"/>
          </a:p>
          <a:p>
            <a:pPr marL="285750" indent="-285750" eaLnBrk="1" hangingPunct="1">
              <a:buFont typeface="Arial" pitchFamily="34" charset="0"/>
              <a:buChar char="•"/>
              <a:defRPr/>
            </a:pPr>
            <a:endParaRPr lang="tr-TR" sz="1600" dirty="0"/>
          </a:p>
          <a:p>
            <a:pPr marL="285750" indent="-285750" eaLnBrk="1" hangingPunct="1">
              <a:buFont typeface="Arial" pitchFamily="34" charset="0"/>
              <a:buChar char="•"/>
              <a:defRPr/>
            </a:pPr>
            <a:endParaRPr lang="tr-TR" sz="1600" dirty="0"/>
          </a:p>
          <a:p>
            <a:pPr marL="285750" indent="-285750" eaLnBrk="1" hangingPunct="1">
              <a:buFont typeface="Arial" pitchFamily="34" charset="0"/>
              <a:buChar char="•"/>
              <a:defRPr/>
            </a:pPr>
            <a:endParaRPr lang="tr-TR" sz="1600" dirty="0"/>
          </a:p>
          <a:p>
            <a:pPr marL="285750" indent="-285750" eaLnBrk="1" hangingPunct="1">
              <a:buFont typeface="Arial" pitchFamily="34" charset="0"/>
              <a:buChar char="•"/>
              <a:defRPr/>
            </a:pPr>
            <a:endParaRPr lang="tr-TR" sz="1600" dirty="0"/>
          </a:p>
          <a:p>
            <a:pPr marL="285750" indent="-285750" eaLnBrk="1" hangingPunct="1">
              <a:buFont typeface="Arial" pitchFamily="34" charset="0"/>
              <a:buChar char="•"/>
              <a:defRPr/>
            </a:pPr>
            <a:endParaRPr lang="tr-TR" sz="1600" dirty="0"/>
          </a:p>
          <a:p>
            <a:pPr eaLnBrk="1" hangingPunct="1">
              <a:defRPr/>
            </a:pPr>
            <a:endParaRPr lang="en-US" sz="1600" dirty="0"/>
          </a:p>
        </p:txBody>
      </p:sp>
      <p:sp>
        <p:nvSpPr>
          <p:cNvPr id="29" name="Metin kutusu 28"/>
          <p:cNvSpPr txBox="1"/>
          <p:nvPr/>
        </p:nvSpPr>
        <p:spPr>
          <a:xfrm>
            <a:off x="4644008" y="2204864"/>
            <a:ext cx="1584176" cy="4278094"/>
          </a:xfrm>
          <a:prstGeom prst="rect">
            <a:avLst/>
          </a:prstGeom>
          <a:gradFill>
            <a:gsLst>
              <a:gs pos="0">
                <a:schemeClr val="accent6">
                  <a:lumMod val="40000"/>
                  <a:lumOff val="60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tr-TR" sz="1600" b="1" dirty="0"/>
              <a:t>Ülkenin iç hukuku</a:t>
            </a:r>
          </a:p>
          <a:p>
            <a:pPr eaLnBrk="1" hangingPunct="1">
              <a:defRPr/>
            </a:pPr>
            <a:endParaRPr lang="tr-TR" sz="1600" b="1" dirty="0"/>
          </a:p>
          <a:p>
            <a:pPr eaLnBrk="1" hangingPunct="1">
              <a:defRPr/>
            </a:pPr>
            <a:r>
              <a:rPr lang="tr-TR" sz="1600" b="1" dirty="0"/>
              <a:t>İkili anlaşmalar</a:t>
            </a:r>
          </a:p>
          <a:p>
            <a:pPr eaLnBrk="1" hangingPunct="1">
              <a:defRPr/>
            </a:pPr>
            <a:endParaRPr lang="tr-TR" sz="1600" b="1" dirty="0"/>
          </a:p>
          <a:p>
            <a:pPr eaLnBrk="1" hangingPunct="1">
              <a:defRPr/>
            </a:pPr>
            <a:r>
              <a:rPr lang="tr-TR" sz="1600" b="1" dirty="0"/>
              <a:t>Uluslararası anlaşmalar</a:t>
            </a:r>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en-US" sz="1600" dirty="0"/>
          </a:p>
        </p:txBody>
      </p:sp>
      <p:sp>
        <p:nvSpPr>
          <p:cNvPr id="30" name="Metin kutusu 29"/>
          <p:cNvSpPr txBox="1"/>
          <p:nvPr/>
        </p:nvSpPr>
        <p:spPr>
          <a:xfrm>
            <a:off x="6228184" y="2199794"/>
            <a:ext cx="1656184" cy="4278094"/>
          </a:xfrm>
          <a:prstGeom prst="rect">
            <a:avLst/>
          </a:prstGeom>
          <a:gradFill>
            <a:gsLst>
              <a:gs pos="0">
                <a:schemeClr val="accent6">
                  <a:lumMod val="75000"/>
                </a:schemeClr>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lstStyle/>
          <a:p>
            <a:pPr eaLnBrk="1" hangingPunct="1">
              <a:defRPr/>
            </a:pPr>
            <a:r>
              <a:rPr lang="tr-TR" sz="1600" b="1" dirty="0"/>
              <a:t>Genel Müdürlüklerimiz</a:t>
            </a:r>
          </a:p>
          <a:p>
            <a:pPr eaLnBrk="1" hangingPunct="1">
              <a:defRPr/>
            </a:pPr>
            <a:endParaRPr lang="tr-TR" sz="1600" b="1" dirty="0"/>
          </a:p>
          <a:p>
            <a:pPr eaLnBrk="1" hangingPunct="1">
              <a:defRPr/>
            </a:pPr>
            <a:r>
              <a:rPr lang="tr-TR" sz="1600" b="1" dirty="0"/>
              <a:t>Ticaret Müşavirliklerimiz</a:t>
            </a:r>
          </a:p>
          <a:p>
            <a:pPr eaLnBrk="1" hangingPunct="1">
              <a:defRPr/>
            </a:pPr>
            <a:endParaRPr lang="tr-TR" sz="1600" b="1" dirty="0"/>
          </a:p>
          <a:p>
            <a:pPr eaLnBrk="1" hangingPunct="1">
              <a:defRPr/>
            </a:pPr>
            <a:r>
              <a:rPr lang="tr-TR" sz="1600" b="1" dirty="0"/>
              <a:t>İlgili kamu kurumları</a:t>
            </a:r>
          </a:p>
          <a:p>
            <a:pPr eaLnBrk="1" hangingPunct="1">
              <a:defRPr/>
            </a:pPr>
            <a:endParaRPr lang="tr-TR" sz="1600" b="1" dirty="0"/>
          </a:p>
          <a:p>
            <a:pPr eaLnBrk="1" hangingPunct="1">
              <a:defRPr/>
            </a:pPr>
            <a:r>
              <a:rPr lang="tr-TR" sz="1600" b="1" dirty="0"/>
              <a:t>Özel sektör çatı kuruluşları</a:t>
            </a:r>
          </a:p>
          <a:p>
            <a:pPr eaLnBrk="1" hangingPunct="1">
              <a:defRPr/>
            </a:pPr>
            <a:endParaRPr lang="tr-TR" sz="1600" dirty="0"/>
          </a:p>
          <a:p>
            <a:pPr eaLnBrk="1" hangingPunct="1">
              <a:defRPr/>
            </a:pPr>
            <a:endParaRPr lang="en-US" sz="1600" dirty="0"/>
          </a:p>
        </p:txBody>
      </p:sp>
      <p:sp>
        <p:nvSpPr>
          <p:cNvPr id="13" name="Metin kutusu 12"/>
          <p:cNvSpPr txBox="1"/>
          <p:nvPr/>
        </p:nvSpPr>
        <p:spPr>
          <a:xfrm>
            <a:off x="7884368" y="2187285"/>
            <a:ext cx="1008112" cy="4278094"/>
          </a:xfrm>
          <a:prstGeom prst="rect">
            <a:avLst/>
          </a:prstGeom>
          <a:gradFill>
            <a:gsLst>
              <a:gs pos="0">
                <a:schemeClr val="accent6">
                  <a:lumMod val="40000"/>
                  <a:lumOff val="60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tr-TR" sz="1600" b="1" dirty="0"/>
              <a:t>Takip ve Geri-bildirim </a:t>
            </a:r>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tr-TR" sz="1600" dirty="0"/>
          </a:p>
          <a:p>
            <a:pPr eaLnBrk="1" hangingPunct="1">
              <a:defRPr/>
            </a:pPr>
            <a:endParaRPr lang="en-US" sz="1600"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a:xfrm>
            <a:off x="323850" y="549275"/>
            <a:ext cx="8569325" cy="1143000"/>
          </a:xfrm>
          <a:prstGeom prst="rect">
            <a:avLst/>
          </a:prstGeom>
        </p:spPr>
        <p:txBody>
          <a:bodyPr/>
          <a:lstStyle/>
          <a:p>
            <a:r>
              <a:rPr lang="tr-TR" altLang="tr-TR" b="1">
                <a:solidFill>
                  <a:srgbClr val="FF0000"/>
                </a:solidFill>
              </a:rPr>
              <a:t>Değerlendirme ve Girişim</a:t>
            </a:r>
          </a:p>
        </p:txBody>
      </p:sp>
      <p:sp>
        <p:nvSpPr>
          <p:cNvPr id="45059" name="Rectangle 3"/>
          <p:cNvSpPr>
            <a:spLocks noGrp="1"/>
          </p:cNvSpPr>
          <p:nvPr>
            <p:ph type="body" idx="4294967295"/>
          </p:nvPr>
        </p:nvSpPr>
        <p:spPr>
          <a:xfrm>
            <a:off x="971550" y="1628775"/>
            <a:ext cx="7993063" cy="4752975"/>
          </a:xfrm>
          <a:prstGeom prst="rect">
            <a:avLst/>
          </a:prstGeom>
        </p:spPr>
        <p:txBody>
          <a:bodyPr/>
          <a:lstStyle/>
          <a:p>
            <a:pPr>
              <a:lnSpc>
                <a:spcPct val="90000"/>
              </a:lnSpc>
            </a:pPr>
            <a:r>
              <a:rPr lang="tr-TR" altLang="tr-TR" sz="2800"/>
              <a:t>Sorun bir PGE mi?</a:t>
            </a:r>
          </a:p>
          <a:p>
            <a:pPr>
              <a:lnSpc>
                <a:spcPct val="90000"/>
              </a:lnSpc>
            </a:pPr>
            <a:r>
              <a:rPr lang="tr-TR" altLang="tr-TR" sz="2800"/>
              <a:t>Değerlendirme</a:t>
            </a:r>
          </a:p>
          <a:p>
            <a:pPr lvl="1">
              <a:lnSpc>
                <a:spcPct val="90000"/>
              </a:lnSpc>
            </a:pPr>
            <a:r>
              <a:rPr lang="tr-TR" altLang="tr-TR" sz="2100"/>
              <a:t>ülkenin iç hukuku</a:t>
            </a:r>
          </a:p>
          <a:p>
            <a:pPr lvl="1">
              <a:lnSpc>
                <a:spcPct val="90000"/>
              </a:lnSpc>
            </a:pPr>
            <a:r>
              <a:rPr lang="tr-TR" altLang="tr-TR" sz="2100"/>
              <a:t>ikili anlaşmalar </a:t>
            </a:r>
          </a:p>
          <a:p>
            <a:pPr lvl="1">
              <a:lnSpc>
                <a:spcPct val="90000"/>
              </a:lnSpc>
            </a:pPr>
            <a:r>
              <a:rPr lang="tr-TR" altLang="tr-TR" sz="2100"/>
              <a:t>uluslararası anlaşmalar </a:t>
            </a:r>
          </a:p>
          <a:p>
            <a:pPr>
              <a:lnSpc>
                <a:spcPct val="90000"/>
              </a:lnSpc>
            </a:pPr>
            <a:r>
              <a:rPr lang="tr-TR" altLang="tr-TR" sz="2800"/>
              <a:t>Girişim</a:t>
            </a:r>
          </a:p>
          <a:p>
            <a:pPr lvl="1">
              <a:lnSpc>
                <a:spcPct val="90000"/>
              </a:lnSpc>
            </a:pPr>
            <a:r>
              <a:rPr lang="tr-TR" altLang="tr-TR" sz="2100"/>
              <a:t>İkili ülke dairesi</a:t>
            </a:r>
          </a:p>
          <a:p>
            <a:pPr lvl="1">
              <a:lnSpc>
                <a:spcPct val="90000"/>
              </a:lnSpc>
            </a:pPr>
            <a:r>
              <a:rPr lang="tr-TR" altLang="tr-TR" sz="2100"/>
              <a:t>Genel Müdürlüklerimiz </a:t>
            </a:r>
          </a:p>
          <a:p>
            <a:pPr lvl="1">
              <a:lnSpc>
                <a:spcPct val="90000"/>
              </a:lnSpc>
            </a:pPr>
            <a:r>
              <a:rPr lang="tr-TR" altLang="tr-TR" sz="2100"/>
              <a:t>Ticaret Müşavirliklerimiz </a:t>
            </a:r>
          </a:p>
          <a:p>
            <a:pPr lvl="1">
              <a:lnSpc>
                <a:spcPct val="90000"/>
              </a:lnSpc>
            </a:pPr>
            <a:r>
              <a:rPr lang="tr-TR" altLang="tr-TR" sz="2100"/>
              <a:t>Gerektiğinde toplantılara katılım sağlanması </a:t>
            </a:r>
          </a:p>
          <a:p>
            <a:pPr>
              <a:lnSpc>
                <a:spcPct val="90000"/>
              </a:lnSpc>
            </a:pPr>
            <a:r>
              <a:rPr lang="tr-TR" altLang="tr-TR" sz="2800"/>
              <a:t>Girişimlerin takibi</a:t>
            </a:r>
          </a:p>
          <a:p>
            <a:pPr>
              <a:lnSpc>
                <a:spcPct val="90000"/>
              </a:lnSpc>
            </a:pPr>
            <a:r>
              <a:rPr lang="tr-TR" altLang="tr-TR" sz="2800"/>
              <a:t>Gelişmelerin bildirim sahiplerine iletilmesi</a:t>
            </a:r>
          </a:p>
        </p:txBody>
      </p:sp>
      <p:pic>
        <p:nvPicPr>
          <p:cNvPr id="45060" name="Picture 4" descr="C:\Users\leblebiciera\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2676525"/>
            <a:ext cx="2400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1"/>
          </p:nvPr>
        </p:nvSpPr>
        <p:spPr/>
        <p:txBody>
          <a:bodyPr/>
          <a:lstStyle/>
          <a:p>
            <a:pPr>
              <a:defRPr/>
            </a:pPr>
            <a:fld id="{64ACF708-1EE3-4A7E-A145-4F6E04C17E00}" type="slidenum">
              <a:rPr lang="en-US" altLang="tr-TR" smtClean="0"/>
              <a:pPr>
                <a:defRPr/>
              </a:pPr>
              <a:t>19</a:t>
            </a:fld>
            <a:endParaRPr lang="en-US" altLang="tr-T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457200" y="701675"/>
            <a:ext cx="8229600" cy="1143000"/>
          </a:xfrm>
          <a:prstGeom prst="rect">
            <a:avLst/>
          </a:prstGeom>
        </p:spPr>
        <p:txBody>
          <a:bodyPr/>
          <a:lstStyle/>
          <a:p>
            <a:r>
              <a:rPr lang="tr-TR" altLang="tr-TR" b="1">
                <a:solidFill>
                  <a:srgbClr val="FF0000"/>
                </a:solidFill>
              </a:rPr>
              <a:t>Pazara Giriş Engeli Nedir ?</a:t>
            </a:r>
          </a:p>
        </p:txBody>
      </p:sp>
      <p:sp>
        <p:nvSpPr>
          <p:cNvPr id="18435" name="Rectangle 3"/>
          <p:cNvSpPr>
            <a:spLocks noGrp="1"/>
          </p:cNvSpPr>
          <p:nvPr>
            <p:ph type="body" idx="4294967295"/>
          </p:nvPr>
        </p:nvSpPr>
        <p:spPr>
          <a:xfrm>
            <a:off x="477838" y="1628775"/>
            <a:ext cx="8229600" cy="1573213"/>
          </a:xfrm>
          <a:prstGeom prst="rect">
            <a:avLst/>
          </a:prstGeom>
        </p:spPr>
        <p:txBody>
          <a:bodyPr/>
          <a:lstStyle/>
          <a:p>
            <a:pPr marL="0" indent="0" algn="ctr">
              <a:buFont typeface="Arial" panose="020B0604020202020204" pitchFamily="34" charset="0"/>
              <a:buNone/>
            </a:pPr>
            <a:r>
              <a:rPr lang="tr-TR" altLang="tr-TR" sz="2800"/>
              <a:t>Tarifeler, tarife dışı tedbir ve diğer idari uygulamalardan kaynaklanan, uluslararası ticaretin normal seyrini etkileyen her türlü politika ve uygulamalar</a:t>
            </a:r>
          </a:p>
        </p:txBody>
      </p:sp>
      <p:sp>
        <p:nvSpPr>
          <p:cNvPr id="4" name="Dikdörtgen 3"/>
          <p:cNvSpPr/>
          <p:nvPr/>
        </p:nvSpPr>
        <p:spPr>
          <a:xfrm>
            <a:off x="502239" y="3303184"/>
            <a:ext cx="3656770" cy="369332"/>
          </a:xfrm>
          <a:prstGeom prst="rect">
            <a:avLst/>
          </a:prstGeom>
          <a:ln/>
        </p:spPr>
        <p:style>
          <a:lnRef idx="0">
            <a:schemeClr val="accent6"/>
          </a:lnRef>
          <a:fillRef idx="3">
            <a:schemeClr val="accent6"/>
          </a:fillRef>
          <a:effectRef idx="3">
            <a:schemeClr val="accent6"/>
          </a:effectRef>
          <a:fontRef idx="minor">
            <a:schemeClr val="lt1"/>
          </a:fontRef>
        </p:style>
        <p:txBody>
          <a:bodyPr wrap="none">
            <a:spAutoFit/>
          </a:bodyPr>
          <a:lstStyle/>
          <a:p>
            <a:pPr eaLnBrk="1" hangingPunct="1">
              <a:defRPr/>
            </a:pPr>
            <a:r>
              <a:rPr lang="tr-TR" altLang="tr-TR" b="1" dirty="0">
                <a:solidFill>
                  <a:schemeClr val="bg1"/>
                </a:solidFill>
              </a:rPr>
              <a:t>Tarife ve Gümrük Engelleri</a:t>
            </a:r>
            <a:endParaRPr lang="en-US" dirty="0">
              <a:solidFill>
                <a:schemeClr val="bg1"/>
              </a:solidFill>
            </a:endParaRPr>
          </a:p>
        </p:txBody>
      </p:sp>
      <p:sp>
        <p:nvSpPr>
          <p:cNvPr id="5" name="Dikdörtgen 4"/>
          <p:cNvSpPr/>
          <p:nvPr/>
        </p:nvSpPr>
        <p:spPr>
          <a:xfrm>
            <a:off x="502238" y="4077072"/>
            <a:ext cx="3656771"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eaLnBrk="1" hangingPunct="1">
              <a:defRPr/>
            </a:pPr>
            <a:r>
              <a:rPr lang="tr-TR" altLang="tr-TR" b="1" dirty="0">
                <a:solidFill>
                  <a:schemeClr val="bg1"/>
                </a:solidFill>
              </a:rPr>
              <a:t>Hizmet Ticareti Engelleri</a:t>
            </a:r>
          </a:p>
          <a:p>
            <a:pPr eaLnBrk="1" hangingPunct="1">
              <a:defRPr/>
            </a:pPr>
            <a:endParaRPr lang="en-US" dirty="0">
              <a:solidFill>
                <a:schemeClr val="bg1"/>
              </a:solidFill>
            </a:endParaRPr>
          </a:p>
        </p:txBody>
      </p:sp>
      <p:sp>
        <p:nvSpPr>
          <p:cNvPr id="6" name="Dikdörtgen 5"/>
          <p:cNvSpPr/>
          <p:nvPr/>
        </p:nvSpPr>
        <p:spPr>
          <a:xfrm>
            <a:off x="506828" y="5013176"/>
            <a:ext cx="3652181"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eaLnBrk="1" hangingPunct="1">
              <a:defRPr/>
            </a:pPr>
            <a:r>
              <a:rPr lang="tr-TR" altLang="tr-TR" b="1" dirty="0">
                <a:solidFill>
                  <a:schemeClr val="bg1"/>
                </a:solidFill>
              </a:rPr>
              <a:t>Standartlar, Test, Etiketleme veya Sertifikasyon Engelleri</a:t>
            </a:r>
            <a:endParaRPr lang="en-US" dirty="0">
              <a:solidFill>
                <a:schemeClr val="bg1"/>
              </a:solidFill>
            </a:endParaRPr>
          </a:p>
        </p:txBody>
      </p:sp>
      <p:sp>
        <p:nvSpPr>
          <p:cNvPr id="7" name="Dikdörtgen 6"/>
          <p:cNvSpPr/>
          <p:nvPr/>
        </p:nvSpPr>
        <p:spPr>
          <a:xfrm>
            <a:off x="4644050" y="3310825"/>
            <a:ext cx="3960398" cy="3693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eaLnBrk="1" hangingPunct="1">
              <a:defRPr/>
            </a:pPr>
            <a:r>
              <a:rPr lang="tr-TR" altLang="tr-TR" b="1" dirty="0">
                <a:solidFill>
                  <a:schemeClr val="bg1"/>
                </a:solidFill>
              </a:rPr>
              <a:t>Menşe Kuralları ile İlgili Engeller </a:t>
            </a:r>
            <a:endParaRPr lang="en-US" dirty="0">
              <a:solidFill>
                <a:schemeClr val="bg1"/>
              </a:solidFill>
            </a:endParaRPr>
          </a:p>
        </p:txBody>
      </p:sp>
      <p:sp>
        <p:nvSpPr>
          <p:cNvPr id="8" name="Dikdörtgen 7"/>
          <p:cNvSpPr/>
          <p:nvPr/>
        </p:nvSpPr>
        <p:spPr>
          <a:xfrm>
            <a:off x="4654231" y="4078813"/>
            <a:ext cx="3950217"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eaLnBrk="1" hangingPunct="1">
              <a:defRPr/>
            </a:pPr>
            <a:r>
              <a:rPr lang="tr-TR" altLang="tr-TR" b="1" dirty="0">
                <a:solidFill>
                  <a:schemeClr val="bg1"/>
                </a:solidFill>
              </a:rPr>
              <a:t>Fikri Mülkiyet Haklarının Korunması ile İlgili Problemler </a:t>
            </a:r>
            <a:endParaRPr lang="en-US" dirty="0">
              <a:solidFill>
                <a:schemeClr val="bg1"/>
              </a:solidFill>
            </a:endParaRPr>
          </a:p>
        </p:txBody>
      </p:sp>
      <p:sp>
        <p:nvSpPr>
          <p:cNvPr id="9" name="Dikdörtgen 8"/>
          <p:cNvSpPr/>
          <p:nvPr/>
        </p:nvSpPr>
        <p:spPr>
          <a:xfrm>
            <a:off x="4630964" y="5013176"/>
            <a:ext cx="3973484"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eaLnBrk="1" hangingPunct="1">
              <a:defRPr/>
            </a:pPr>
            <a:r>
              <a:rPr lang="tr-TR" altLang="tr-TR" b="1" dirty="0">
                <a:solidFill>
                  <a:schemeClr val="bg1"/>
                </a:solidFill>
              </a:rPr>
              <a:t>Yatırımlarla Bağlantılı Ticari Engeller</a:t>
            </a:r>
          </a:p>
          <a:p>
            <a:pPr eaLnBrk="1" hangingPunct="1">
              <a:defRPr/>
            </a:pPr>
            <a:endParaRPr lang="en-US" dirty="0">
              <a:solidFill>
                <a:schemeClr val="bg1"/>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a:xfrm>
            <a:off x="755650" y="692150"/>
            <a:ext cx="7924800" cy="1143000"/>
          </a:xfrm>
          <a:prstGeom prst="rect">
            <a:avLst/>
          </a:prstGeom>
        </p:spPr>
        <p:txBody>
          <a:bodyPr/>
          <a:lstStyle/>
          <a:p>
            <a:r>
              <a:rPr lang="tr-TR" altLang="tr-TR" sz="4300" b="1">
                <a:solidFill>
                  <a:srgbClr val="FF0000"/>
                </a:solidFill>
              </a:rPr>
              <a:t>Pazara Giriş Engelleri DTÖ’ye Şikayet Edilebilir </a:t>
            </a:r>
          </a:p>
        </p:txBody>
      </p:sp>
      <p:sp>
        <p:nvSpPr>
          <p:cNvPr id="46083" name="Rectangle 3"/>
          <p:cNvSpPr>
            <a:spLocks noGrp="1"/>
          </p:cNvSpPr>
          <p:nvPr>
            <p:ph type="body" idx="4294967295"/>
          </p:nvPr>
        </p:nvSpPr>
        <p:spPr>
          <a:xfrm>
            <a:off x="838200" y="1916113"/>
            <a:ext cx="8054975" cy="3168650"/>
          </a:xfrm>
          <a:prstGeom prst="rect">
            <a:avLst/>
          </a:prstGeom>
        </p:spPr>
        <p:txBody>
          <a:bodyPr/>
          <a:lstStyle/>
          <a:p>
            <a:pPr marL="273050" lvl="1" indent="-211138">
              <a:lnSpc>
                <a:spcPct val="110000"/>
              </a:lnSpc>
              <a:buFont typeface="Wingdings" panose="05000000000000000000" pitchFamily="2" charset="2"/>
              <a:buChar char="§"/>
            </a:pPr>
            <a:r>
              <a:rPr lang="tr-TR" altLang="tr-TR" sz="2200" dirty="0"/>
              <a:t>Geçici nitelikte olmama, diğer bir deyişle sistemik hale gelme </a:t>
            </a:r>
          </a:p>
          <a:p>
            <a:pPr marL="273050" lvl="1" indent="-211138">
              <a:lnSpc>
                <a:spcPct val="110000"/>
              </a:lnSpc>
              <a:buFont typeface="Wingdings" panose="05000000000000000000" pitchFamily="2" charset="2"/>
              <a:buChar char="§"/>
            </a:pPr>
            <a:r>
              <a:rPr lang="tr-TR" altLang="tr-TR" sz="2200" dirty="0"/>
              <a:t>Aynı ürünü ihraç etmek isteyen tüm firmaların ihracatını etkiliyor olma</a:t>
            </a:r>
          </a:p>
          <a:p>
            <a:pPr marL="273050" lvl="1" indent="-211138">
              <a:lnSpc>
                <a:spcPct val="110000"/>
              </a:lnSpc>
              <a:buFont typeface="Wingdings" panose="05000000000000000000" pitchFamily="2" charset="2"/>
              <a:buChar char="§"/>
            </a:pPr>
            <a:r>
              <a:rPr lang="tr-TR" altLang="tr-TR" sz="2200" dirty="0"/>
              <a:t>Sorunun üzerinden belli bir zamanın geçmesi ve ilgili ithalatçı ülke birimleriyle temasa geçilmiş olmasına rağmen bir sonuç alınamamış olma</a:t>
            </a:r>
          </a:p>
          <a:p>
            <a:pPr marL="273050" lvl="1" indent="-211138">
              <a:lnSpc>
                <a:spcPct val="110000"/>
              </a:lnSpc>
              <a:buFont typeface="Wingdings" panose="05000000000000000000" pitchFamily="2" charset="2"/>
              <a:buChar char="§"/>
            </a:pPr>
            <a:r>
              <a:rPr lang="tr-TR" altLang="tr-TR" sz="2200" dirty="0"/>
              <a:t>Sorunun ithalatçı ülke tarafından uygulanan bir önlem ya da uygulama sebebiyle gerçekleşiyor olması</a:t>
            </a:r>
          </a:p>
          <a:p>
            <a:pPr marL="273050" lvl="1" indent="-211138">
              <a:lnSpc>
                <a:spcPct val="110000"/>
              </a:lnSpc>
              <a:buFont typeface="Wingdings" panose="05000000000000000000" pitchFamily="2" charset="2"/>
              <a:buChar char="§"/>
            </a:pPr>
            <a:r>
              <a:rPr lang="tr-TR" altLang="tr-TR" sz="2200" dirty="0"/>
              <a:t>Sorunun firmadan kaynaklı, evrak eksikliği gibi usule ilişkin bir eksiklikten kaynaklanmıyor olması</a:t>
            </a:r>
          </a:p>
        </p:txBody>
      </p:sp>
      <p:sp>
        <p:nvSpPr>
          <p:cNvPr id="2" name="Slayt Numarası Yer Tutucusu 1"/>
          <p:cNvSpPr>
            <a:spLocks noGrp="1"/>
          </p:cNvSpPr>
          <p:nvPr>
            <p:ph type="sldNum" sz="quarter" idx="11"/>
          </p:nvPr>
        </p:nvSpPr>
        <p:spPr/>
        <p:txBody>
          <a:bodyPr/>
          <a:lstStyle/>
          <a:p>
            <a:pPr>
              <a:defRPr/>
            </a:pPr>
            <a:fld id="{D1493F41-2EF7-401C-B1D3-CDF59D546A15}" type="slidenum">
              <a:rPr lang="en-US" altLang="tr-TR" smtClean="0"/>
              <a:pPr>
                <a:defRPr/>
              </a:pPr>
              <a:t>20</a:t>
            </a:fld>
            <a:endParaRPr lang="en-US" altLang="tr-T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txBox="1">
            <a:spLocks/>
          </p:cNvSpPr>
          <p:nvPr/>
        </p:nvSpPr>
        <p:spPr bwMode="auto">
          <a:xfrm>
            <a:off x="468313" y="692150"/>
            <a:ext cx="828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300" b="1">
                <a:solidFill>
                  <a:srgbClr val="FF0000"/>
                </a:solidFill>
              </a:rPr>
              <a:t>DTÖ Anlaşmazlıkların Halli Mekanizması</a:t>
            </a:r>
          </a:p>
        </p:txBody>
      </p:sp>
      <p:grpSp>
        <p:nvGrpSpPr>
          <p:cNvPr id="7" name="Group 3"/>
          <p:cNvGrpSpPr>
            <a:grpSpLocks/>
          </p:cNvGrpSpPr>
          <p:nvPr/>
        </p:nvGrpSpPr>
        <p:grpSpPr bwMode="auto">
          <a:xfrm>
            <a:off x="468313" y="4422775"/>
            <a:ext cx="1708150" cy="1743075"/>
            <a:chOff x="295" y="2740"/>
            <a:chExt cx="1076" cy="1098"/>
          </a:xfrm>
        </p:grpSpPr>
        <p:sp>
          <p:nvSpPr>
            <p:cNvPr id="47129" name="AutoShape 4"/>
            <p:cNvSpPr>
              <a:spLocks noChangeArrowheads="1"/>
            </p:cNvSpPr>
            <p:nvPr/>
          </p:nvSpPr>
          <p:spPr bwMode="auto">
            <a:xfrm>
              <a:off x="295" y="3067"/>
              <a:ext cx="907" cy="364"/>
            </a:xfrm>
            <a:prstGeom prst="roundRect">
              <a:avLst>
                <a:gd name="adj" fmla="val 16667"/>
              </a:avLst>
            </a:prstGeom>
            <a:solidFill>
              <a:srgbClr val="3366FF">
                <a:alpha val="70195"/>
              </a:srgbClr>
            </a:solidFill>
            <a:ln w="12700">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tr-TR" sz="2800">
                  <a:solidFill>
                    <a:schemeClr val="bg1"/>
                  </a:solidFill>
                  <a:latin typeface="Century Gothic" panose="020B0502020202020204" pitchFamily="34" charset="0"/>
                </a:rPr>
                <a:t>Panel</a:t>
              </a:r>
            </a:p>
          </p:txBody>
        </p:sp>
        <p:graphicFrame>
          <p:nvGraphicFramePr>
            <p:cNvPr id="47130" name="Object 32"/>
            <p:cNvGraphicFramePr>
              <a:graphicFrameLocks noChangeAspect="1"/>
            </p:cNvGraphicFramePr>
            <p:nvPr/>
          </p:nvGraphicFramePr>
          <p:xfrm>
            <a:off x="489" y="3373"/>
            <a:ext cx="441" cy="465"/>
          </p:xfrm>
          <a:graphic>
            <a:graphicData uri="http://schemas.openxmlformats.org/presentationml/2006/ole">
              <mc:AlternateContent xmlns:mc="http://schemas.openxmlformats.org/markup-compatibility/2006">
                <mc:Choice xmlns:v="urn:schemas-microsoft-com:vml" Requires="v">
                  <p:oleObj spid="_x0000_s47197" name="Clip" r:id="rId3" imgW="913486" imgH="1176833" progId="MS_ClipArt_Gallery.2">
                    <p:embed/>
                  </p:oleObj>
                </mc:Choice>
                <mc:Fallback>
                  <p:oleObj name="Clip" r:id="rId3" imgW="913486" imgH="1176833" progId="MS_ClipArt_Gallery.2">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 y="3373"/>
                          <a:ext cx="441" cy="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31" name="Object 68"/>
            <p:cNvGraphicFramePr>
              <a:graphicFrameLocks noChangeAspect="1"/>
            </p:cNvGraphicFramePr>
            <p:nvPr/>
          </p:nvGraphicFramePr>
          <p:xfrm>
            <a:off x="1066" y="2740"/>
            <a:ext cx="305" cy="599"/>
          </p:xfrm>
          <a:graphic>
            <a:graphicData uri="http://schemas.openxmlformats.org/presentationml/2006/ole">
              <mc:AlternateContent xmlns:mc="http://schemas.openxmlformats.org/markup-compatibility/2006">
                <mc:Choice xmlns:v="urn:schemas-microsoft-com:vml" Requires="v">
                  <p:oleObj spid="_x0000_s47198" name="Clip" r:id="rId5" imgW="1890065" imgH="3000146" progId="MS_ClipArt_Gallery.2">
                    <p:embed/>
                  </p:oleObj>
                </mc:Choice>
                <mc:Fallback>
                  <p:oleObj name="Clip" r:id="rId5" imgW="1890065" imgH="3000146" progId="MS_ClipArt_Gallery.2">
                    <p:embed/>
                    <p:pic>
                      <p:nvPicPr>
                        <p:cNvPr id="0" name="Object 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2740"/>
                          <a:ext cx="305"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 name="Group 7"/>
          <p:cNvGrpSpPr>
            <a:grpSpLocks/>
          </p:cNvGrpSpPr>
          <p:nvPr/>
        </p:nvGrpSpPr>
        <p:grpSpPr bwMode="auto">
          <a:xfrm>
            <a:off x="3060700" y="4927600"/>
            <a:ext cx="1655763" cy="1152525"/>
            <a:chOff x="1882" y="3067"/>
            <a:chExt cx="1043" cy="726"/>
          </a:xfrm>
        </p:grpSpPr>
        <p:sp>
          <p:nvSpPr>
            <p:cNvPr id="47127" name="AutoShape 8"/>
            <p:cNvSpPr>
              <a:spLocks noChangeArrowheads="1"/>
            </p:cNvSpPr>
            <p:nvPr/>
          </p:nvSpPr>
          <p:spPr bwMode="auto">
            <a:xfrm>
              <a:off x="1882" y="3067"/>
              <a:ext cx="1043" cy="363"/>
            </a:xfrm>
            <a:prstGeom prst="roundRect">
              <a:avLst>
                <a:gd name="adj" fmla="val 16667"/>
              </a:avLst>
            </a:prstGeom>
            <a:solidFill>
              <a:srgbClr val="3366FF">
                <a:alpha val="70195"/>
              </a:srgbClr>
            </a:solidFill>
            <a:ln w="12700">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tr-TR" sz="2800">
                  <a:solidFill>
                    <a:schemeClr val="bg1"/>
                  </a:solidFill>
                  <a:latin typeface="Century Gothic" panose="020B0502020202020204" pitchFamily="34" charset="0"/>
                </a:rPr>
                <a:t>R</a:t>
              </a:r>
              <a:r>
                <a:rPr lang="tr-TR" altLang="tr-TR" sz="2800">
                  <a:solidFill>
                    <a:schemeClr val="bg1"/>
                  </a:solidFill>
                  <a:latin typeface="Times New Roman" panose="02020603050405020304" pitchFamily="18" charset="0"/>
                </a:rPr>
                <a:t>apor</a:t>
              </a:r>
              <a:endParaRPr lang="en-US" altLang="tr-TR" sz="2800">
                <a:solidFill>
                  <a:schemeClr val="bg1"/>
                </a:solidFill>
                <a:latin typeface="Times New Roman" panose="02020603050405020304" pitchFamily="18" charset="0"/>
              </a:endParaRPr>
            </a:p>
          </p:txBody>
        </p:sp>
        <p:graphicFrame>
          <p:nvGraphicFramePr>
            <p:cNvPr id="47128" name="Object 45"/>
            <p:cNvGraphicFramePr>
              <a:graphicFrameLocks noChangeAspect="1"/>
            </p:cNvGraphicFramePr>
            <p:nvPr/>
          </p:nvGraphicFramePr>
          <p:xfrm>
            <a:off x="2154" y="3339"/>
            <a:ext cx="452" cy="454"/>
          </p:xfrm>
          <a:graphic>
            <a:graphicData uri="http://schemas.openxmlformats.org/presentationml/2006/ole">
              <mc:AlternateContent xmlns:mc="http://schemas.openxmlformats.org/markup-compatibility/2006">
                <mc:Choice xmlns:v="urn:schemas-microsoft-com:vml" Requires="v">
                  <p:oleObj spid="_x0000_s47199" name="Clip" r:id="rId7" imgW="1059790" imgH="1081735" progId="MS_ClipArt_Gallery.2">
                    <p:embed/>
                  </p:oleObj>
                </mc:Choice>
                <mc:Fallback>
                  <p:oleObj name="Clip" r:id="rId7" imgW="1059790" imgH="1081735" progId="MS_ClipArt_Gallery.2">
                    <p:embed/>
                    <p:pic>
                      <p:nvPicPr>
                        <p:cNvPr id="0" name="Object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4" y="3339"/>
                          <a:ext cx="452" cy="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 name="Group 10"/>
          <p:cNvGrpSpPr>
            <a:grpSpLocks/>
          </p:cNvGrpSpPr>
          <p:nvPr/>
        </p:nvGrpSpPr>
        <p:grpSpPr bwMode="auto">
          <a:xfrm>
            <a:off x="5580063" y="4927600"/>
            <a:ext cx="3024187" cy="1008063"/>
            <a:chOff x="3515" y="3022"/>
            <a:chExt cx="1905" cy="635"/>
          </a:xfrm>
        </p:grpSpPr>
        <p:sp>
          <p:nvSpPr>
            <p:cNvPr id="47125" name="AutoShape 11"/>
            <p:cNvSpPr>
              <a:spLocks noChangeArrowheads="1"/>
            </p:cNvSpPr>
            <p:nvPr/>
          </p:nvSpPr>
          <p:spPr bwMode="auto">
            <a:xfrm>
              <a:off x="3515" y="3022"/>
              <a:ext cx="1905" cy="363"/>
            </a:xfrm>
            <a:prstGeom prst="roundRect">
              <a:avLst>
                <a:gd name="adj" fmla="val 16667"/>
              </a:avLst>
            </a:prstGeom>
            <a:solidFill>
              <a:srgbClr val="3366FF">
                <a:alpha val="39999"/>
              </a:srgbClr>
            </a:solidFill>
            <a:ln w="12700">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a:solidFill>
                    <a:schemeClr val="bg1"/>
                  </a:solidFill>
                  <a:latin typeface="Times New Roman" panose="02020603050405020304" pitchFamily="18" charset="0"/>
                </a:rPr>
                <a:t>Temyiz Organı</a:t>
              </a:r>
              <a:endParaRPr lang="en-US" altLang="tr-TR" sz="2800">
                <a:solidFill>
                  <a:schemeClr val="bg1"/>
                </a:solidFill>
                <a:latin typeface="Times New Roman" panose="02020603050405020304" pitchFamily="18" charset="0"/>
              </a:endParaRPr>
            </a:p>
          </p:txBody>
        </p:sp>
        <p:graphicFrame>
          <p:nvGraphicFramePr>
            <p:cNvPr id="47126" name="Object 64"/>
            <p:cNvGraphicFramePr>
              <a:graphicFrameLocks noChangeAspect="1"/>
            </p:cNvGraphicFramePr>
            <p:nvPr/>
          </p:nvGraphicFramePr>
          <p:xfrm>
            <a:off x="4286" y="3316"/>
            <a:ext cx="610" cy="341"/>
          </p:xfrm>
          <a:graphic>
            <a:graphicData uri="http://schemas.openxmlformats.org/presentationml/2006/ole">
              <mc:AlternateContent xmlns:mc="http://schemas.openxmlformats.org/markup-compatibility/2006">
                <mc:Choice xmlns:v="urn:schemas-microsoft-com:vml" Requires="v">
                  <p:oleObj spid="_x0000_s47200" name="Clip" r:id="rId9" imgW="895217" imgH="500591" progId="MS_ClipArt_Gallery.2">
                    <p:embed/>
                  </p:oleObj>
                </mc:Choice>
                <mc:Fallback>
                  <p:oleObj name="Clip" r:id="rId9" imgW="895217" imgH="500591" progId="MS_ClipArt_Gallery.2">
                    <p:embed/>
                    <p:pic>
                      <p:nvPicPr>
                        <p:cNvPr id="0" name="Object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 y="3316"/>
                          <a:ext cx="610" cy="341"/>
                        </a:xfrm>
                        <a:prstGeom prst="rect">
                          <a:avLst/>
                        </a:prstGeom>
                        <a:noFill/>
                        <a:ln>
                          <a:noFill/>
                        </a:ln>
                        <a:effectLst/>
                        <a:extLst>
                          <a:ext uri="{909E8E84-426E-40DD-AFC4-6F175D3DCCD1}">
                            <a14:hiddenFill xmlns:a14="http://schemas.microsoft.com/office/drawing/2010/main">
                              <a:solidFill>
                                <a:schemeClr val="accent1">
                                  <a:alpha val="8196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 name="Group 14"/>
          <p:cNvGrpSpPr>
            <a:grpSpLocks/>
          </p:cNvGrpSpPr>
          <p:nvPr/>
        </p:nvGrpSpPr>
        <p:grpSpPr bwMode="auto">
          <a:xfrm>
            <a:off x="1187450" y="3487738"/>
            <a:ext cx="1655763" cy="1258887"/>
            <a:chOff x="748" y="2115"/>
            <a:chExt cx="1043" cy="793"/>
          </a:xfrm>
        </p:grpSpPr>
        <p:sp>
          <p:nvSpPr>
            <p:cNvPr id="47123" name="Line 15"/>
            <p:cNvSpPr>
              <a:spLocks noChangeShapeType="1"/>
            </p:cNvSpPr>
            <p:nvPr/>
          </p:nvSpPr>
          <p:spPr bwMode="auto">
            <a:xfrm>
              <a:off x="748" y="2115"/>
              <a:ext cx="0" cy="793"/>
            </a:xfrm>
            <a:prstGeom prst="line">
              <a:avLst/>
            </a:prstGeom>
            <a:noFill/>
            <a:ln w="762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7124" name="Text Box 16"/>
            <p:cNvSpPr txBox="1">
              <a:spLocks noChangeArrowheads="1"/>
            </p:cNvSpPr>
            <p:nvPr/>
          </p:nvSpPr>
          <p:spPr bwMode="auto">
            <a:xfrm>
              <a:off x="748" y="2251"/>
              <a:ext cx="104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1800">
                  <a:solidFill>
                    <a:srgbClr val="FF0000"/>
                  </a:solidFill>
                  <a:latin typeface="Times New Roman" panose="02020603050405020304" pitchFamily="18" charset="0"/>
                </a:rPr>
                <a:t>Kurar</a:t>
              </a:r>
              <a:endParaRPr lang="en-US" altLang="tr-TR" sz="1800">
                <a:solidFill>
                  <a:srgbClr val="FF0000"/>
                </a:solidFill>
                <a:latin typeface="Century Gothic" panose="020B0502020202020204" pitchFamily="34" charset="0"/>
              </a:endParaRPr>
            </a:p>
          </p:txBody>
        </p:sp>
      </p:grpSp>
      <p:grpSp>
        <p:nvGrpSpPr>
          <p:cNvPr id="20" name="Group 17"/>
          <p:cNvGrpSpPr>
            <a:grpSpLocks/>
          </p:cNvGrpSpPr>
          <p:nvPr/>
        </p:nvGrpSpPr>
        <p:grpSpPr bwMode="auto">
          <a:xfrm>
            <a:off x="3924300" y="3487738"/>
            <a:ext cx="1800225" cy="1800225"/>
            <a:chOff x="2472" y="2115"/>
            <a:chExt cx="1134" cy="1134"/>
          </a:xfrm>
        </p:grpSpPr>
        <p:sp>
          <p:nvSpPr>
            <p:cNvPr id="47119" name="Line 18"/>
            <p:cNvSpPr>
              <a:spLocks noChangeShapeType="1"/>
            </p:cNvSpPr>
            <p:nvPr/>
          </p:nvSpPr>
          <p:spPr bwMode="auto">
            <a:xfrm>
              <a:off x="3107" y="3249"/>
              <a:ext cx="272" cy="0"/>
            </a:xfrm>
            <a:prstGeom prst="line">
              <a:avLst/>
            </a:prstGeom>
            <a:noFill/>
            <a:ln w="762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47120" name="Group 19"/>
            <p:cNvGrpSpPr>
              <a:grpSpLocks/>
            </p:cNvGrpSpPr>
            <p:nvPr/>
          </p:nvGrpSpPr>
          <p:grpSpPr bwMode="auto">
            <a:xfrm>
              <a:off x="2472" y="2115"/>
              <a:ext cx="1134" cy="793"/>
              <a:chOff x="2472" y="2115"/>
              <a:chExt cx="1134" cy="793"/>
            </a:xfrm>
          </p:grpSpPr>
          <p:sp>
            <p:nvSpPr>
              <p:cNvPr id="47121" name="Line 20"/>
              <p:cNvSpPr>
                <a:spLocks noChangeShapeType="1"/>
              </p:cNvSpPr>
              <p:nvPr/>
            </p:nvSpPr>
            <p:spPr bwMode="auto">
              <a:xfrm flipV="1">
                <a:off x="2472" y="2115"/>
                <a:ext cx="0" cy="793"/>
              </a:xfrm>
              <a:prstGeom prst="line">
                <a:avLst/>
              </a:prstGeom>
              <a:noFill/>
              <a:ln w="762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7122" name="Text Box 21"/>
              <p:cNvSpPr txBox="1">
                <a:spLocks noChangeArrowheads="1"/>
              </p:cNvSpPr>
              <p:nvPr/>
            </p:nvSpPr>
            <p:spPr bwMode="auto">
              <a:xfrm>
                <a:off x="2472" y="2251"/>
                <a:ext cx="113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1800">
                    <a:solidFill>
                      <a:srgbClr val="FF0000"/>
                    </a:solidFill>
                    <a:latin typeface="Times New Roman" panose="02020603050405020304" pitchFamily="18" charset="0"/>
                  </a:rPr>
                  <a:t>Temyize gidilmezse AHO raporu onaylar</a:t>
                </a:r>
                <a:endParaRPr lang="en-US" altLang="tr-TR" sz="1800">
                  <a:solidFill>
                    <a:srgbClr val="FF0000"/>
                  </a:solidFill>
                  <a:latin typeface="Century Gothic" panose="020B0502020202020204" pitchFamily="34" charset="0"/>
                </a:endParaRPr>
              </a:p>
            </p:txBody>
          </p:sp>
        </p:grpSp>
      </p:grpSp>
      <p:grpSp>
        <p:nvGrpSpPr>
          <p:cNvPr id="25" name="Group 22"/>
          <p:cNvGrpSpPr>
            <a:grpSpLocks/>
          </p:cNvGrpSpPr>
          <p:nvPr/>
        </p:nvGrpSpPr>
        <p:grpSpPr bwMode="auto">
          <a:xfrm>
            <a:off x="7092950" y="3487738"/>
            <a:ext cx="1871663" cy="1258887"/>
            <a:chOff x="4468" y="2115"/>
            <a:chExt cx="1179" cy="793"/>
          </a:xfrm>
        </p:grpSpPr>
        <p:sp>
          <p:nvSpPr>
            <p:cNvPr id="47117" name="Line 23"/>
            <p:cNvSpPr>
              <a:spLocks noChangeShapeType="1"/>
            </p:cNvSpPr>
            <p:nvPr/>
          </p:nvSpPr>
          <p:spPr bwMode="auto">
            <a:xfrm flipV="1">
              <a:off x="4468" y="2115"/>
              <a:ext cx="0" cy="793"/>
            </a:xfrm>
            <a:prstGeom prst="line">
              <a:avLst/>
            </a:prstGeom>
            <a:noFill/>
            <a:ln w="762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7118" name="Text Box 24"/>
            <p:cNvSpPr txBox="1">
              <a:spLocks noChangeArrowheads="1"/>
            </p:cNvSpPr>
            <p:nvPr/>
          </p:nvSpPr>
          <p:spPr bwMode="auto">
            <a:xfrm>
              <a:off x="4513" y="2160"/>
              <a:ext cx="113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1800">
                  <a:solidFill>
                    <a:srgbClr val="FF0000"/>
                  </a:solidFill>
                  <a:latin typeface="Times New Roman" panose="02020603050405020304" pitchFamily="18" charset="0"/>
                </a:rPr>
                <a:t>AHO raporları onaylar</a:t>
              </a:r>
              <a:r>
                <a:rPr lang="en-US" altLang="tr-TR" sz="1800">
                  <a:solidFill>
                    <a:srgbClr val="FF0000"/>
                  </a:solidFill>
                  <a:latin typeface="Century Gothic" panose="020B0502020202020204" pitchFamily="34" charset="0"/>
                </a:rPr>
                <a:t> </a:t>
              </a:r>
            </a:p>
          </p:txBody>
        </p:sp>
      </p:grpSp>
      <p:grpSp>
        <p:nvGrpSpPr>
          <p:cNvPr id="28" name="Group 25"/>
          <p:cNvGrpSpPr>
            <a:grpSpLocks/>
          </p:cNvGrpSpPr>
          <p:nvPr/>
        </p:nvGrpSpPr>
        <p:grpSpPr bwMode="auto">
          <a:xfrm>
            <a:off x="611188" y="1793875"/>
            <a:ext cx="8208962" cy="1549400"/>
            <a:chOff x="385" y="1048"/>
            <a:chExt cx="5171" cy="976"/>
          </a:xfrm>
        </p:grpSpPr>
        <p:sp>
          <p:nvSpPr>
            <p:cNvPr id="47115" name="AutoShape 26"/>
            <p:cNvSpPr>
              <a:spLocks noChangeArrowheads="1"/>
            </p:cNvSpPr>
            <p:nvPr/>
          </p:nvSpPr>
          <p:spPr bwMode="auto">
            <a:xfrm>
              <a:off x="385" y="1243"/>
              <a:ext cx="3765" cy="771"/>
            </a:xfrm>
            <a:prstGeom prst="roundRect">
              <a:avLst>
                <a:gd name="adj" fmla="val 16667"/>
              </a:avLst>
            </a:prstGeom>
            <a:solidFill>
              <a:srgbClr val="3366FF"/>
            </a:solidFill>
            <a:ln w="12700">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tr-TR" sz="2800">
                  <a:solidFill>
                    <a:schemeClr val="bg1"/>
                  </a:solidFill>
                  <a:latin typeface="Century Gothic" panose="020B0502020202020204" pitchFamily="34" charset="0"/>
                </a:rPr>
                <a:t> </a:t>
              </a:r>
            </a:p>
            <a:p>
              <a:pPr algn="ctr">
                <a:spcBef>
                  <a:spcPct val="0"/>
                </a:spcBef>
                <a:buFontTx/>
                <a:buNone/>
              </a:pPr>
              <a:r>
                <a:rPr lang="tr-TR" altLang="tr-TR" sz="2800">
                  <a:solidFill>
                    <a:schemeClr val="bg1"/>
                  </a:solidFill>
                  <a:latin typeface="Times New Roman" panose="02020603050405020304" pitchFamily="18" charset="0"/>
                </a:rPr>
                <a:t>Anlaşmazlıkların Halli Organı</a:t>
              </a:r>
              <a:r>
                <a:rPr lang="en-US" altLang="tr-TR" sz="2800">
                  <a:solidFill>
                    <a:schemeClr val="bg1"/>
                  </a:solidFill>
                  <a:latin typeface="Century Gothic" panose="020B0502020202020204" pitchFamily="34" charset="0"/>
                </a:rPr>
                <a:t>,</a:t>
              </a:r>
            </a:p>
            <a:p>
              <a:pPr algn="ctr">
                <a:spcBef>
                  <a:spcPct val="0"/>
                </a:spcBef>
                <a:buFontTx/>
                <a:buNone/>
              </a:pPr>
              <a:r>
                <a:rPr lang="tr-TR" altLang="tr-TR" sz="2800">
                  <a:solidFill>
                    <a:schemeClr val="bg1"/>
                  </a:solidFill>
                  <a:latin typeface="Times New Roman" panose="02020603050405020304" pitchFamily="18" charset="0"/>
                </a:rPr>
                <a:t>Bütün Üyeler</a:t>
              </a:r>
              <a:endParaRPr lang="en-US" altLang="tr-TR" sz="2800">
                <a:solidFill>
                  <a:schemeClr val="bg1"/>
                </a:solidFill>
                <a:latin typeface="Times New Roman" panose="02020603050405020304" pitchFamily="18" charset="0"/>
              </a:endParaRPr>
            </a:p>
            <a:p>
              <a:pPr algn="ctr">
                <a:spcBef>
                  <a:spcPct val="0"/>
                </a:spcBef>
                <a:buFontTx/>
                <a:buNone/>
              </a:pPr>
              <a:r>
                <a:rPr lang="en-US" altLang="tr-TR" sz="2800">
                  <a:solidFill>
                    <a:schemeClr val="bg1"/>
                  </a:solidFill>
                  <a:latin typeface="Century Gothic" panose="020B0502020202020204" pitchFamily="34" charset="0"/>
                </a:rPr>
                <a:t> </a:t>
              </a:r>
            </a:p>
          </p:txBody>
        </p:sp>
        <p:graphicFrame>
          <p:nvGraphicFramePr>
            <p:cNvPr id="47116" name="Object 27"/>
            <p:cNvGraphicFramePr>
              <a:graphicFrameLocks noChangeAspect="1"/>
            </p:cNvGraphicFramePr>
            <p:nvPr/>
          </p:nvGraphicFramePr>
          <p:xfrm>
            <a:off x="3946" y="1048"/>
            <a:ext cx="1610" cy="976"/>
          </p:xfrm>
          <a:graphic>
            <a:graphicData uri="http://schemas.openxmlformats.org/presentationml/2006/ole">
              <mc:AlternateContent xmlns:mc="http://schemas.openxmlformats.org/markup-compatibility/2006">
                <mc:Choice xmlns:v="urn:schemas-microsoft-com:vml" Requires="v">
                  <p:oleObj spid="_x0000_s47201" name="Clip" r:id="rId11" imgW="3537814" imgH="2145182" progId="MS_ClipArt_Gallery.2">
                    <p:embed/>
                  </p:oleObj>
                </mc:Choice>
                <mc:Fallback>
                  <p:oleObj name="Clip" r:id="rId11" imgW="3537814" imgH="2145182" progId="MS_ClipArt_Gallery.2">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46" y="1048"/>
                          <a:ext cx="1610" cy="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layt Numarası Yer Tutucusu 1"/>
          <p:cNvSpPr>
            <a:spLocks noGrp="1"/>
          </p:cNvSpPr>
          <p:nvPr>
            <p:ph type="sldNum" sz="quarter" idx="11"/>
          </p:nvPr>
        </p:nvSpPr>
        <p:spPr/>
        <p:txBody>
          <a:bodyPr/>
          <a:lstStyle/>
          <a:p>
            <a:pPr>
              <a:defRPr/>
            </a:pPr>
            <a:fld id="{4C8D098D-8E45-47C3-BCE2-871AB2CBBCEE}" type="slidenum">
              <a:rPr lang="en-US" altLang="tr-TR" smtClean="0"/>
              <a:pPr>
                <a:defRPr/>
              </a:pPr>
              <a:t>21</a:t>
            </a:fld>
            <a:endParaRPr lang="en-US" altLang="tr-T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1"/>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tr-TR" altLang="tr-TR" dirty="0">
                <a:solidFill>
                  <a:srgbClr val="D9D9D9"/>
                </a:solidFill>
                <a:latin typeface="Calibri" panose="020F0502020204030204" pitchFamily="34" charset="0"/>
              </a:rPr>
              <a:t>21</a:t>
            </a:r>
            <a:endParaRPr lang="en-US" altLang="tr-TR" dirty="0">
              <a:solidFill>
                <a:srgbClr val="D9D9D9"/>
              </a:solidFill>
              <a:latin typeface="Calibri" panose="020F0502020204030204" pitchFamily="34" charset="0"/>
            </a:endParaRPr>
          </a:p>
        </p:txBody>
      </p:sp>
      <p:sp>
        <p:nvSpPr>
          <p:cNvPr id="48131" name="Rectangle 2"/>
          <p:cNvSpPr>
            <a:spLocks noGrp="1" noChangeArrowheads="1"/>
          </p:cNvSpPr>
          <p:nvPr>
            <p:ph type="title" idx="4294967295"/>
          </p:nvPr>
        </p:nvSpPr>
        <p:spPr>
          <a:xfrm>
            <a:off x="395536" y="677863"/>
            <a:ext cx="8229600" cy="792163"/>
          </a:xfrm>
          <a:prstGeom prst="rect">
            <a:avLst/>
          </a:prstGeom>
        </p:spPr>
        <p:txBody>
          <a:bodyPr/>
          <a:lstStyle/>
          <a:p>
            <a:pPr eaLnBrk="1" hangingPunct="1"/>
            <a:r>
              <a:rPr lang="tr-TR" altLang="tr-TR" sz="4000" dirty="0">
                <a:solidFill>
                  <a:srgbClr val="FF0000"/>
                </a:solidFill>
              </a:rPr>
              <a:t>AHO Temel Aşamalar</a:t>
            </a:r>
            <a:endParaRPr lang="en-GB" altLang="tr-TR" sz="4000" dirty="0">
              <a:solidFill>
                <a:srgbClr val="FF0000"/>
              </a:solidFill>
            </a:endParaRPr>
          </a:p>
        </p:txBody>
      </p:sp>
      <p:sp>
        <p:nvSpPr>
          <p:cNvPr id="48132" name="Rectangle 3"/>
          <p:cNvSpPr>
            <a:spLocks noChangeArrowheads="1"/>
          </p:cNvSpPr>
          <p:nvPr/>
        </p:nvSpPr>
        <p:spPr bwMode="auto">
          <a:xfrm>
            <a:off x="1981200" y="1557338"/>
            <a:ext cx="5038725" cy="71913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400" b="1">
                <a:latin typeface="Times New Roman" panose="02020603050405020304" pitchFamily="18" charset="0"/>
              </a:rPr>
              <a:t>Danışmalar Aşaması</a:t>
            </a:r>
            <a:endParaRPr lang="en-GB" altLang="tr-TR" sz="2400" b="1">
              <a:latin typeface="Times New Roman" panose="02020603050405020304" pitchFamily="18" charset="0"/>
            </a:endParaRPr>
          </a:p>
          <a:p>
            <a:pPr algn="ctr">
              <a:spcBef>
                <a:spcPct val="0"/>
              </a:spcBef>
              <a:buFontTx/>
              <a:buNone/>
            </a:pPr>
            <a:r>
              <a:rPr lang="en-GB" altLang="tr-TR" sz="2400">
                <a:latin typeface="Century Gothic" panose="020B0502020202020204" pitchFamily="34" charset="0"/>
              </a:rPr>
              <a:t>60 </a:t>
            </a:r>
            <a:r>
              <a:rPr lang="tr-TR" altLang="tr-TR" sz="2400">
                <a:latin typeface="Times New Roman" panose="02020603050405020304" pitchFamily="18" charset="0"/>
              </a:rPr>
              <a:t>gün</a:t>
            </a:r>
            <a:endParaRPr lang="en-GB" altLang="tr-TR" sz="2400">
              <a:latin typeface="Century Gothic" panose="020B0502020202020204" pitchFamily="34" charset="0"/>
            </a:endParaRPr>
          </a:p>
        </p:txBody>
      </p:sp>
      <p:sp>
        <p:nvSpPr>
          <p:cNvPr id="48133" name="Rectangle 4"/>
          <p:cNvSpPr>
            <a:spLocks noChangeArrowheads="1"/>
          </p:cNvSpPr>
          <p:nvPr/>
        </p:nvSpPr>
        <p:spPr bwMode="auto">
          <a:xfrm>
            <a:off x="1981200" y="2708275"/>
            <a:ext cx="5038725" cy="647700"/>
          </a:xfrm>
          <a:prstGeom prst="rect">
            <a:avLst/>
          </a:prstGeom>
          <a:solidFill>
            <a:schemeClr val="accent1">
              <a:alpha val="8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tr-TR" sz="2200" b="1">
                <a:latin typeface="Century Gothic" panose="020B0502020202020204" pitchFamily="34" charset="0"/>
              </a:rPr>
              <a:t>Panel </a:t>
            </a:r>
            <a:r>
              <a:rPr lang="tr-TR" altLang="tr-TR" sz="2200" b="1">
                <a:latin typeface="Times New Roman" panose="02020603050405020304" pitchFamily="18" charset="0"/>
              </a:rPr>
              <a:t>Aşaması</a:t>
            </a:r>
            <a:endParaRPr lang="en-GB" altLang="tr-TR" sz="2200" b="1">
              <a:latin typeface="Times New Roman" panose="02020603050405020304" pitchFamily="18" charset="0"/>
            </a:endParaRPr>
          </a:p>
          <a:p>
            <a:pPr algn="ctr">
              <a:spcBef>
                <a:spcPct val="0"/>
              </a:spcBef>
              <a:buFontTx/>
              <a:buNone/>
            </a:pPr>
            <a:r>
              <a:rPr lang="en-GB" altLang="tr-TR" sz="2200">
                <a:latin typeface="Century Gothic" panose="020B0502020202020204" pitchFamily="34" charset="0"/>
              </a:rPr>
              <a:t>6 – 9 </a:t>
            </a:r>
            <a:r>
              <a:rPr lang="tr-TR" altLang="tr-TR" sz="2200">
                <a:latin typeface="Times New Roman" panose="02020603050405020304" pitchFamily="18" charset="0"/>
              </a:rPr>
              <a:t>ay</a:t>
            </a:r>
            <a:endParaRPr lang="en-GB" altLang="tr-TR" sz="2200">
              <a:latin typeface="Times New Roman" panose="02020603050405020304" pitchFamily="18" charset="0"/>
            </a:endParaRPr>
          </a:p>
        </p:txBody>
      </p:sp>
      <p:sp>
        <p:nvSpPr>
          <p:cNvPr id="48134" name="Rectangle 5"/>
          <p:cNvSpPr>
            <a:spLocks noChangeArrowheads="1"/>
          </p:cNvSpPr>
          <p:nvPr/>
        </p:nvSpPr>
        <p:spPr bwMode="auto">
          <a:xfrm>
            <a:off x="1981200" y="3716338"/>
            <a:ext cx="5038725" cy="719137"/>
          </a:xfrm>
          <a:prstGeom prst="rect">
            <a:avLst/>
          </a:prstGeom>
          <a:solidFill>
            <a:schemeClr val="accent1">
              <a:alpha val="50195"/>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400" b="1">
                <a:latin typeface="Times New Roman" panose="02020603050405020304" pitchFamily="18" charset="0"/>
              </a:rPr>
              <a:t>Temyiz Aşaması</a:t>
            </a:r>
            <a:r>
              <a:rPr lang="en-GB" altLang="tr-TR" sz="2400" b="1">
                <a:latin typeface="Trebuchet MS" panose="020B0603020202020204" pitchFamily="34" charset="0"/>
              </a:rPr>
              <a:t> </a:t>
            </a:r>
          </a:p>
          <a:p>
            <a:pPr algn="ctr">
              <a:spcBef>
                <a:spcPct val="0"/>
              </a:spcBef>
              <a:buFontTx/>
              <a:buNone/>
            </a:pPr>
            <a:r>
              <a:rPr lang="en-GB" altLang="tr-TR" sz="2400">
                <a:latin typeface="Trebuchet MS" panose="020B0603020202020204" pitchFamily="34" charset="0"/>
              </a:rPr>
              <a:t>60 – 90 </a:t>
            </a:r>
            <a:r>
              <a:rPr lang="tr-TR" altLang="tr-TR" sz="2400">
                <a:latin typeface="Times New Roman" panose="02020603050405020304" pitchFamily="18" charset="0"/>
              </a:rPr>
              <a:t>gün</a:t>
            </a:r>
            <a:endParaRPr lang="en-GB" altLang="tr-TR" sz="2400">
              <a:latin typeface="Trebuchet MS" panose="020B0603020202020204" pitchFamily="34" charset="0"/>
            </a:endParaRPr>
          </a:p>
        </p:txBody>
      </p:sp>
      <p:sp>
        <p:nvSpPr>
          <p:cNvPr id="48135" name="Rectangle 6"/>
          <p:cNvSpPr>
            <a:spLocks noChangeArrowheads="1"/>
          </p:cNvSpPr>
          <p:nvPr/>
        </p:nvSpPr>
        <p:spPr bwMode="auto">
          <a:xfrm>
            <a:off x="1981200" y="4800600"/>
            <a:ext cx="5038725" cy="647700"/>
          </a:xfrm>
          <a:prstGeom prst="rect">
            <a:avLst/>
          </a:prstGeom>
          <a:solidFill>
            <a:schemeClr val="accent1">
              <a:alpha val="30196"/>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tr-TR" sz="2800" b="1">
                <a:latin typeface="Trebuchet MS" panose="020B0603020202020204" pitchFamily="34" charset="0"/>
              </a:rPr>
              <a:t>A</a:t>
            </a:r>
            <a:r>
              <a:rPr lang="tr-TR" altLang="tr-TR" sz="2800" b="1">
                <a:latin typeface="Times New Roman" panose="02020603050405020304" pitchFamily="18" charset="0"/>
              </a:rPr>
              <a:t>HO’nun Raporu Onaylanması</a:t>
            </a:r>
            <a:endParaRPr lang="en-GB" altLang="tr-TR" sz="2800" b="1">
              <a:latin typeface="Times New Roman" panose="02020603050405020304" pitchFamily="18" charset="0"/>
            </a:endParaRPr>
          </a:p>
        </p:txBody>
      </p:sp>
      <p:sp>
        <p:nvSpPr>
          <p:cNvPr id="48136" name="Rectangle 7"/>
          <p:cNvSpPr>
            <a:spLocks noChangeArrowheads="1"/>
          </p:cNvSpPr>
          <p:nvPr/>
        </p:nvSpPr>
        <p:spPr bwMode="auto">
          <a:xfrm>
            <a:off x="1981200" y="5867400"/>
            <a:ext cx="5038725" cy="647700"/>
          </a:xfrm>
          <a:prstGeom prst="rect">
            <a:avLst/>
          </a:prstGeom>
          <a:solidFill>
            <a:schemeClr val="accent1">
              <a:alpha val="10196"/>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a:latin typeface="Times New Roman" panose="02020603050405020304" pitchFamily="18" charset="0"/>
              </a:rPr>
              <a:t>Uygulama</a:t>
            </a:r>
            <a:endParaRPr lang="en-GB" altLang="tr-TR" sz="2800" b="1">
              <a:latin typeface="Times New Roman" panose="02020603050405020304" pitchFamily="18" charset="0"/>
            </a:endParaRPr>
          </a:p>
        </p:txBody>
      </p:sp>
      <p:sp>
        <p:nvSpPr>
          <p:cNvPr id="48137" name="AutoShape 8"/>
          <p:cNvSpPr>
            <a:spLocks noChangeArrowheads="1"/>
          </p:cNvSpPr>
          <p:nvPr/>
        </p:nvSpPr>
        <p:spPr bwMode="auto">
          <a:xfrm>
            <a:off x="4067175" y="5562600"/>
            <a:ext cx="576263" cy="217488"/>
          </a:xfrm>
          <a:prstGeom prst="downArrow">
            <a:avLst>
              <a:gd name="adj1" fmla="val 50000"/>
              <a:gd name="adj2" fmla="val 25000"/>
            </a:avLst>
          </a:prstGeom>
          <a:solidFill>
            <a:srgbClr val="6600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48138" name="AutoShape 9"/>
          <p:cNvSpPr>
            <a:spLocks noChangeArrowheads="1"/>
          </p:cNvSpPr>
          <p:nvPr/>
        </p:nvSpPr>
        <p:spPr bwMode="auto">
          <a:xfrm>
            <a:off x="4067175" y="4508500"/>
            <a:ext cx="576263" cy="217488"/>
          </a:xfrm>
          <a:prstGeom prst="downArrow">
            <a:avLst>
              <a:gd name="adj1" fmla="val 50000"/>
              <a:gd name="adj2" fmla="val 25000"/>
            </a:avLst>
          </a:prstGeom>
          <a:solidFill>
            <a:srgbClr val="6600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48139" name="AutoShape 10"/>
          <p:cNvSpPr>
            <a:spLocks noChangeArrowheads="1"/>
          </p:cNvSpPr>
          <p:nvPr/>
        </p:nvSpPr>
        <p:spPr bwMode="auto">
          <a:xfrm>
            <a:off x="4067175" y="3429000"/>
            <a:ext cx="576263" cy="217488"/>
          </a:xfrm>
          <a:prstGeom prst="downArrow">
            <a:avLst>
              <a:gd name="adj1" fmla="val 50000"/>
              <a:gd name="adj2" fmla="val 25000"/>
            </a:avLst>
          </a:prstGeom>
          <a:solidFill>
            <a:srgbClr val="6600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48140" name="AutoShape 11"/>
          <p:cNvSpPr>
            <a:spLocks noChangeArrowheads="1"/>
          </p:cNvSpPr>
          <p:nvPr/>
        </p:nvSpPr>
        <p:spPr bwMode="auto">
          <a:xfrm>
            <a:off x="4067175" y="2420938"/>
            <a:ext cx="576263" cy="217487"/>
          </a:xfrm>
          <a:prstGeom prst="downArrow">
            <a:avLst>
              <a:gd name="adj1" fmla="val 50000"/>
              <a:gd name="adj2" fmla="val 25000"/>
            </a:avLst>
          </a:prstGeom>
          <a:solidFill>
            <a:srgbClr val="6600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48141" name="AutoShape 1030"/>
          <p:cNvSpPr>
            <a:spLocks noChangeArrowheads="1"/>
          </p:cNvSpPr>
          <p:nvPr/>
        </p:nvSpPr>
        <p:spPr bwMode="auto">
          <a:xfrm>
            <a:off x="7092950" y="2997200"/>
            <a:ext cx="733425" cy="2447925"/>
          </a:xfrm>
          <a:prstGeom prst="curvedLeftArrow">
            <a:avLst>
              <a:gd name="adj1" fmla="val 66753"/>
              <a:gd name="adj2" fmla="val 133506"/>
              <a:gd name="adj3" fmla="val 33333"/>
            </a:avLst>
          </a:prstGeom>
          <a:solidFill>
            <a:srgbClr val="66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idx="1"/>
          </p:nvPr>
        </p:nvSpPr>
        <p:spPr/>
        <p:txBody>
          <a:bodyPr/>
          <a:lstStyle/>
          <a:p>
            <a:pPr marL="0" indent="0" algn="ctr">
              <a:buNone/>
              <a:defRPr/>
            </a:pPr>
            <a:r>
              <a:rPr lang="tr-TR" sz="3500" b="1" dirty="0">
                <a:solidFill>
                  <a:srgbClr val="FF0000"/>
                </a:solidFill>
                <a:latin typeface="+mj-lt"/>
                <a:ea typeface="+mj-ea"/>
                <a:cs typeface="+mj-cs"/>
              </a:rPr>
              <a:t>Fas- Sıcak Haddelenmiş Sac (SHS) Anlaşmazlığı</a:t>
            </a:r>
            <a:endParaRPr lang="en-US" sz="3500" b="1" dirty="0">
              <a:solidFill>
                <a:srgbClr val="FF0000"/>
              </a:solidFill>
              <a:latin typeface="+mj-lt"/>
              <a:ea typeface="+mj-ea"/>
              <a:cs typeface="+mj-cs"/>
            </a:endParaRPr>
          </a:p>
        </p:txBody>
      </p:sp>
      <p:sp>
        <p:nvSpPr>
          <p:cNvPr id="6" name="Başlık 5"/>
          <p:cNvSpPr>
            <a:spLocks noGrp="1"/>
          </p:cNvSpPr>
          <p:nvPr>
            <p:ph type="title"/>
          </p:nvPr>
        </p:nvSpPr>
        <p:spPr>
          <a:xfrm>
            <a:off x="2987826" y="41475"/>
            <a:ext cx="6156174" cy="396000"/>
          </a:xfrm>
        </p:spPr>
        <p:txBody>
          <a:bodyPr/>
          <a:lstStyle/>
          <a:p>
            <a:pPr>
              <a:defRPr/>
            </a:pPr>
            <a:r>
              <a:rPr lang="tr-TR" dirty="0"/>
              <a:t>Gündemdeki Anlaşmazlıklar</a:t>
            </a:r>
            <a:endParaRPr lang="en-US" dirty="0"/>
          </a:p>
        </p:txBody>
      </p:sp>
      <p:sp>
        <p:nvSpPr>
          <p:cNvPr id="7" name="Slayt Numarası Yer Tutucusu 6"/>
          <p:cNvSpPr>
            <a:spLocks noGrp="1"/>
          </p:cNvSpPr>
          <p:nvPr>
            <p:ph type="sldNum" sz="quarter" idx="11"/>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fld id="{9B171329-A778-45B4-9934-8B51847964AA}" type="slidenum">
              <a:rPr lang="en-US" altLang="tr-TR" smtClean="0">
                <a:solidFill>
                  <a:srgbClr val="D9D9D9"/>
                </a:solidFill>
                <a:latin typeface="Calibri" panose="020F0502020204030204" pitchFamily="34" charset="0"/>
              </a:rPr>
              <a:pPr>
                <a:defRPr/>
              </a:pPr>
              <a:t>23</a:t>
            </a:fld>
            <a:endParaRPr lang="en-US" altLang="tr-TR">
              <a:solidFill>
                <a:srgbClr val="D9D9D9"/>
              </a:solidFill>
              <a:latin typeface="Calibri" panose="020F0502020204030204" pitchFamily="34" charset="0"/>
            </a:endParaRPr>
          </a:p>
        </p:txBody>
      </p:sp>
      <p:sp>
        <p:nvSpPr>
          <p:cNvPr id="49155" name="İçerik Yer Tutucusu 2"/>
          <p:cNvSpPr>
            <a:spLocks noGrp="1"/>
          </p:cNvSpPr>
          <p:nvPr>
            <p:ph sz="half" idx="4294967295"/>
          </p:nvPr>
        </p:nvSpPr>
        <p:spPr>
          <a:xfrm>
            <a:off x="1" y="2101850"/>
            <a:ext cx="9144000" cy="4451350"/>
          </a:xfrm>
          <a:prstGeom prst="rect">
            <a:avLst/>
          </a:prstGeom>
        </p:spPr>
        <p:txBody>
          <a:bodyPr/>
          <a:lstStyle/>
          <a:p>
            <a:r>
              <a:rPr lang="tr-TR" altLang="tr-TR" sz="2400" dirty="0">
                <a:solidFill>
                  <a:schemeClr val="tx1"/>
                </a:solidFill>
                <a:ea typeface="Verdana" panose="020B0604030504040204" pitchFamily="34" charset="0"/>
                <a:cs typeface="Verdana" panose="020B0604030504040204" pitchFamily="34" charset="0"/>
              </a:rPr>
              <a:t>Fas tarafından 2014 yılında ülkemiz menşeli SHS ürünlerine karşı bir anti-damping önlemi alındı.</a:t>
            </a:r>
          </a:p>
          <a:p>
            <a:r>
              <a:rPr lang="tr-TR" altLang="tr-TR" sz="2400" dirty="0">
                <a:solidFill>
                  <a:schemeClr val="tx1"/>
                </a:solidFill>
                <a:ea typeface="Verdana" panose="020B0604030504040204" pitchFamily="34" charset="0"/>
                <a:cs typeface="Verdana" panose="020B0604030504040204" pitchFamily="34" charset="0"/>
              </a:rPr>
              <a:t>Önlemin uluslararası ticaret kurallarına aykırılığı nedeniyle Dünya Ticaret Örgütü Anlaşmazlıkların Halli Organına başvuruda bulunduk. </a:t>
            </a:r>
          </a:p>
          <a:p>
            <a:r>
              <a:rPr lang="tr-TR" altLang="tr-TR" sz="2400" dirty="0">
                <a:solidFill>
                  <a:schemeClr val="tx1"/>
                </a:solidFill>
                <a:ea typeface="Verdana" panose="020B0604030504040204" pitchFamily="34" charset="0"/>
                <a:cs typeface="Verdana" panose="020B0604030504040204" pitchFamily="34" charset="0"/>
              </a:rPr>
              <a:t>20 Şubat 2017 tarihli toplantıda panel kuruldu.</a:t>
            </a:r>
          </a:p>
          <a:p>
            <a:r>
              <a:rPr lang="tr-TR" altLang="tr-TR" sz="2400" dirty="0">
                <a:solidFill>
                  <a:schemeClr val="tx1"/>
                </a:solidFill>
                <a:ea typeface="Verdana" panose="020B0604030504040204" pitchFamily="34" charset="0"/>
                <a:cs typeface="Verdana" panose="020B0604030504040204" pitchFamily="34" charset="0"/>
              </a:rPr>
              <a:t>İlk yazılı sunumlar Eylül (Türkiye) ve Ekim (Fas) 2017’de iletildi.</a:t>
            </a:r>
          </a:p>
          <a:p>
            <a:r>
              <a:rPr lang="tr-TR" altLang="tr-TR" sz="2400" dirty="0">
                <a:solidFill>
                  <a:schemeClr val="tx1"/>
                </a:solidFill>
                <a:ea typeface="Verdana" panose="020B0604030504040204" pitchFamily="34" charset="0"/>
                <a:cs typeface="Verdana" panose="020B0604030504040204" pitchFamily="34" charset="0"/>
              </a:rPr>
              <a:t>Panel toplantıları Kasım 2017 ve Nisan 2018’de gerçekleştirildi.</a:t>
            </a:r>
          </a:p>
          <a:p>
            <a:r>
              <a:rPr lang="tr-TR" altLang="tr-TR" sz="2400" dirty="0">
                <a:solidFill>
                  <a:schemeClr val="tx1"/>
                </a:solidFill>
                <a:ea typeface="Verdana" panose="020B0604030504040204" pitchFamily="34" charset="0"/>
                <a:cs typeface="Verdana" panose="020B0604030504040204" pitchFamily="34" charset="0"/>
              </a:rPr>
              <a:t>2018 yılı Ekim ayında yayımlanan Panel raporu haklılığımızı ortaya koydu. </a:t>
            </a:r>
          </a:p>
          <a:p>
            <a:endParaRPr lang="tr-TR" altLang="tr-TR"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987826" y="41474"/>
            <a:ext cx="6156174" cy="396000"/>
          </a:xfrm>
        </p:spPr>
        <p:txBody>
          <a:bodyPr/>
          <a:lstStyle/>
          <a:p>
            <a:pPr>
              <a:defRPr/>
            </a:pPr>
            <a:r>
              <a:rPr lang="tr-TR" dirty="0"/>
              <a:t>Gündemdeki Anlaşmazlıklar</a:t>
            </a:r>
          </a:p>
        </p:txBody>
      </p:sp>
      <p:sp>
        <p:nvSpPr>
          <p:cNvPr id="7" name="Slayt Numarası Yer Tutucusu 6"/>
          <p:cNvSpPr>
            <a:spLocks noGrp="1"/>
          </p:cNvSpPr>
          <p:nvPr>
            <p:ph type="sldNum" sz="quarter" idx="11"/>
          </p:nvPr>
        </p:nvSpPr>
        <p:spPr/>
        <p:txBody>
          <a:bodyPr/>
          <a:lstStyle/>
          <a:p>
            <a:pPr>
              <a:defRPr/>
            </a:pPr>
            <a:fld id="{1A2572B4-2F53-4AD2-93E0-1E70E7EDEA96}" type="slidenum">
              <a:rPr lang="en-US" altLang="tr-TR"/>
              <a:pPr>
                <a:defRPr/>
              </a:pPr>
              <a:t>24</a:t>
            </a:fld>
            <a:endParaRPr lang="en-US" altLang="tr-TR"/>
          </a:p>
        </p:txBody>
      </p:sp>
      <p:sp>
        <p:nvSpPr>
          <p:cNvPr id="8" name="Metin Yer Tutucusu 3"/>
          <p:cNvSpPr>
            <a:spLocks noGrp="1"/>
          </p:cNvSpPr>
          <p:nvPr>
            <p:ph type="body" sz="quarter" idx="4294967295"/>
          </p:nvPr>
        </p:nvSpPr>
        <p:spPr>
          <a:xfrm>
            <a:off x="0" y="757238"/>
            <a:ext cx="9144000" cy="512762"/>
          </a:xfrm>
          <a:prstGeom prst="rect">
            <a:avLst/>
          </a:prstGeom>
        </p:spPr>
        <p:txBody>
          <a:bodyPr/>
          <a:lstStyle/>
          <a:p>
            <a:pPr algn="ctr">
              <a:buFont typeface="Arial" charset="0"/>
              <a:buNone/>
              <a:defRPr/>
            </a:pPr>
            <a:r>
              <a:rPr lang="tr-TR" sz="3500" b="1" dirty="0">
                <a:solidFill>
                  <a:srgbClr val="FF0000"/>
                </a:solidFill>
                <a:latin typeface="+mj-lt"/>
                <a:ea typeface="+mj-ea"/>
                <a:cs typeface="+mj-cs"/>
              </a:rPr>
              <a:t>ABD-OCTG Anlaşmazlığı</a:t>
            </a:r>
            <a:endParaRPr lang="en-US" sz="3500" b="1" dirty="0">
              <a:solidFill>
                <a:srgbClr val="FF0000"/>
              </a:solidFill>
              <a:latin typeface="+mj-lt"/>
              <a:ea typeface="+mj-ea"/>
              <a:cs typeface="+mj-cs"/>
            </a:endParaRPr>
          </a:p>
        </p:txBody>
      </p:sp>
      <p:sp>
        <p:nvSpPr>
          <p:cNvPr id="51205" name="İçerik Yer Tutucusu 4"/>
          <p:cNvSpPr>
            <a:spLocks noGrp="1"/>
          </p:cNvSpPr>
          <p:nvPr>
            <p:ph sz="quarter" idx="4294967295"/>
          </p:nvPr>
        </p:nvSpPr>
        <p:spPr>
          <a:xfrm>
            <a:off x="0" y="1257300"/>
            <a:ext cx="9144000" cy="5421313"/>
          </a:xfrm>
          <a:prstGeom prst="rect">
            <a:avLst/>
          </a:prstGeom>
        </p:spPr>
        <p:txBody>
          <a:bodyPr/>
          <a:lstStyle/>
          <a:p>
            <a:r>
              <a:rPr lang="tr-TR" altLang="tr-TR" sz="2400" dirty="0">
                <a:solidFill>
                  <a:schemeClr val="tx1"/>
                </a:solidFill>
                <a:ea typeface="Verdana" panose="020B0604030504040204" pitchFamily="34" charset="0"/>
                <a:cs typeface="Verdana" panose="020B0604030504040204" pitchFamily="34" charset="0"/>
              </a:rPr>
              <a:t>ABD tarafından2014’te ülkemiz menşeli çeşitli tüp ve borulara karşı uygulanan sübvansiyona karşı telafi edici önlem alındı.</a:t>
            </a:r>
          </a:p>
          <a:p>
            <a:r>
              <a:rPr lang="tr-TR" altLang="tr-TR" sz="2400" dirty="0">
                <a:solidFill>
                  <a:schemeClr val="tx1"/>
                </a:solidFill>
                <a:ea typeface="Verdana" panose="020B0604030504040204" pitchFamily="34" charset="0"/>
                <a:cs typeface="Verdana" panose="020B0604030504040204" pitchFamily="34" charset="0"/>
              </a:rPr>
              <a:t>Önlemin uluslararası ticaret kurallarına aykırılığı nedeniyle Dünya Ticaret Örgütü Anlaşmazlıkların Halli Organına başvuruda bulunduk. </a:t>
            </a:r>
          </a:p>
          <a:p>
            <a:r>
              <a:rPr lang="tr-TR" altLang="tr-TR" sz="2400" dirty="0">
                <a:solidFill>
                  <a:schemeClr val="tx1"/>
                </a:solidFill>
                <a:ea typeface="Verdana" panose="020B0604030504040204" pitchFamily="34" charset="0"/>
                <a:cs typeface="Verdana" panose="020B0604030504040204" pitchFamily="34" charset="0"/>
              </a:rPr>
              <a:t>19 Haziran 2017 tarihinde Panel kuruldu.</a:t>
            </a:r>
          </a:p>
          <a:p>
            <a:r>
              <a:rPr lang="tr-TR" altLang="tr-TR" sz="2400" dirty="0">
                <a:solidFill>
                  <a:schemeClr val="tx1"/>
                </a:solidFill>
                <a:ea typeface="Verdana" panose="020B0604030504040204" pitchFamily="34" charset="0"/>
                <a:cs typeface="Verdana" panose="020B0604030504040204" pitchFamily="34" charset="0"/>
              </a:rPr>
              <a:t>İlk yazılı sunumlar sırasıyla Kasım (Türkiye) ve Aralık (ABD) aylarında Panele iletildi. </a:t>
            </a:r>
          </a:p>
          <a:p>
            <a:r>
              <a:rPr lang="tr-TR" altLang="tr-TR" sz="2400" dirty="0">
                <a:solidFill>
                  <a:schemeClr val="tx1"/>
                </a:solidFill>
                <a:ea typeface="Verdana" panose="020B0604030504040204" pitchFamily="34" charset="0"/>
                <a:cs typeface="Verdana" panose="020B0604030504040204" pitchFamily="34" charset="0"/>
              </a:rPr>
              <a:t>Panel toplantıları Mart 2018 ve Mayıs 2018’de gerçekleştirildi.</a:t>
            </a:r>
          </a:p>
          <a:p>
            <a:r>
              <a:rPr lang="tr-TR" altLang="tr-TR" sz="2400" dirty="0">
                <a:solidFill>
                  <a:schemeClr val="tx1"/>
                </a:solidFill>
                <a:ea typeface="Verdana" panose="020B0604030504040204" pitchFamily="34" charset="0"/>
                <a:cs typeface="Verdana" panose="020B0604030504040204" pitchFamily="34" charset="0"/>
              </a:rPr>
              <a:t>Kasım 2018’de yayımlanan Panel raporu haklılığımızı ortaya koydu. </a:t>
            </a:r>
          </a:p>
          <a:p>
            <a:r>
              <a:rPr lang="tr-TR" altLang="tr-TR" sz="2400" dirty="0">
                <a:solidFill>
                  <a:schemeClr val="tx1"/>
                </a:solidFill>
                <a:ea typeface="Verdana" panose="020B0604030504040204" pitchFamily="34" charset="0"/>
                <a:cs typeface="Verdana" panose="020B0604030504040204" pitchFamily="34" charset="0"/>
              </a:rPr>
              <a:t>Uyuşmazlık ABD tarafından temyiz edilmiştir. Temyiz süreci devam etmektedir. </a:t>
            </a:r>
          </a:p>
          <a:p>
            <a:pPr>
              <a:buFont typeface="Arial" panose="020B0604020202020204" pitchFamily="34" charset="0"/>
              <a:buNone/>
            </a:pPr>
            <a:r>
              <a:rPr lang="tr-TR" altLang="tr-TR" dirty="0">
                <a:solidFill>
                  <a:srgbClr val="002060"/>
                </a:solidFill>
                <a:ea typeface="Verdana" panose="020B0604030504040204" pitchFamily="34" charset="0"/>
                <a:cs typeface="Verdana" panose="020B0604030504040204" pitchFamily="34" charset="0"/>
              </a:rPr>
              <a:t> </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987826" y="61556"/>
            <a:ext cx="6156174" cy="396000"/>
          </a:xfrm>
        </p:spPr>
        <p:txBody>
          <a:bodyPr/>
          <a:lstStyle/>
          <a:p>
            <a:pPr>
              <a:defRPr/>
            </a:pPr>
            <a:r>
              <a:rPr lang="tr-TR" dirty="0"/>
              <a:t>Gündemdeki Anlaşmazlıklar</a:t>
            </a:r>
          </a:p>
        </p:txBody>
      </p:sp>
      <p:sp>
        <p:nvSpPr>
          <p:cNvPr id="7" name="Slayt Numarası Yer Tutucusu 6"/>
          <p:cNvSpPr>
            <a:spLocks noGrp="1"/>
          </p:cNvSpPr>
          <p:nvPr>
            <p:ph type="sldNum" sz="quarter" idx="11"/>
          </p:nvPr>
        </p:nvSpPr>
        <p:spPr/>
        <p:txBody>
          <a:bodyPr/>
          <a:lstStyle/>
          <a:p>
            <a:pPr>
              <a:defRPr/>
            </a:pPr>
            <a:fld id="{FDBDBC8B-49E1-4F36-92F2-BC3CCFD63C67}" type="slidenum">
              <a:rPr lang="en-US" altLang="tr-TR" smtClean="0"/>
              <a:pPr>
                <a:defRPr/>
              </a:pPr>
              <a:t>25</a:t>
            </a:fld>
            <a:endParaRPr lang="en-US" altLang="tr-TR"/>
          </a:p>
        </p:txBody>
      </p:sp>
      <p:sp>
        <p:nvSpPr>
          <p:cNvPr id="53253" name="İçerik Yer Tutucusu 2"/>
          <p:cNvSpPr>
            <a:spLocks noGrp="1"/>
          </p:cNvSpPr>
          <p:nvPr>
            <p:ph sz="half" idx="4294967295"/>
          </p:nvPr>
        </p:nvSpPr>
        <p:spPr>
          <a:xfrm>
            <a:off x="1" y="1484784"/>
            <a:ext cx="9144000" cy="5068416"/>
          </a:xfrm>
          <a:prstGeom prst="rect">
            <a:avLst/>
          </a:prstGeom>
        </p:spPr>
        <p:txBody>
          <a:bodyPr/>
          <a:lstStyle/>
          <a:p>
            <a:r>
              <a:rPr lang="tr-TR" altLang="tr-TR" sz="2400" dirty="0">
                <a:solidFill>
                  <a:schemeClr val="tx1"/>
                </a:solidFill>
              </a:rPr>
              <a:t>ABD, 23 Mart 2018 tarihinden itibaren geçerli olmak üzere,  çelikte %25, alüminyumda %10 ek gümrük vergisi uygulaması başlattı.</a:t>
            </a:r>
          </a:p>
          <a:p>
            <a:r>
              <a:rPr lang="tr-TR" altLang="tr-TR" sz="2400" dirty="0">
                <a:solidFill>
                  <a:schemeClr val="tx1"/>
                </a:solidFill>
              </a:rPr>
              <a:t>21 Haziran 2018 tarihinden itibaren uygulanmak üzere misilleme önlemi aldık.</a:t>
            </a:r>
          </a:p>
          <a:p>
            <a:r>
              <a:rPr lang="tr-TR" altLang="tr-TR" sz="2400" dirty="0">
                <a:solidFill>
                  <a:schemeClr val="tx1"/>
                </a:solidFill>
              </a:rPr>
              <a:t>ABD 10 Ağustos 2018  - ek vergilerin %100 artırılacağı duyuruldu, çelik ihracatımıza artırılmış vergiler uygulanmaya başlandı.</a:t>
            </a:r>
          </a:p>
          <a:p>
            <a:r>
              <a:rPr lang="tr-TR" altLang="tr-TR" sz="2400" dirty="0">
                <a:solidFill>
                  <a:schemeClr val="tx1"/>
                </a:solidFill>
              </a:rPr>
              <a:t>Türkiye olarak misilleme önlemimizin kapsamını genişlettik.</a:t>
            </a:r>
          </a:p>
          <a:p>
            <a:r>
              <a:rPr lang="tr-TR" altLang="tr-TR" sz="2400" dirty="0">
                <a:solidFill>
                  <a:schemeClr val="tx1"/>
                </a:solidFill>
              </a:rPr>
              <a:t>ABD misilleme önlemini DTÖ’de dava konusu yaptı.</a:t>
            </a:r>
          </a:p>
          <a:p>
            <a:r>
              <a:rPr lang="tr-TR" altLang="tr-TR" sz="2400" dirty="0">
                <a:solidFill>
                  <a:schemeClr val="tx1"/>
                </a:solidFill>
              </a:rPr>
              <a:t>Ülkemizin yanı sıra ÇHC, Meksika, Kanada ve AB de dava edildi.</a:t>
            </a:r>
          </a:p>
          <a:p>
            <a:r>
              <a:rPr lang="tr-TR" altLang="tr-TR" sz="2400" dirty="0">
                <a:solidFill>
                  <a:schemeClr val="tx1"/>
                </a:solidFill>
              </a:rPr>
              <a:t>Panel Kurulmuş, Panelistler atanmıştır.  </a:t>
            </a:r>
          </a:p>
          <a:p>
            <a:r>
              <a:rPr lang="tr-TR" altLang="tr-TR" sz="2400" dirty="0">
                <a:solidFill>
                  <a:schemeClr val="tx1"/>
                </a:solidFill>
              </a:rPr>
              <a:t>Salgın sebebiyle süreç yazılı olarak devam etmektedir. </a:t>
            </a:r>
            <a:endParaRPr lang="tr-TR" altLang="tr-TR"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Metin kutusu 7"/>
          <p:cNvSpPr txBox="1"/>
          <p:nvPr/>
        </p:nvSpPr>
        <p:spPr>
          <a:xfrm>
            <a:off x="1" y="844550"/>
            <a:ext cx="9143999" cy="553998"/>
          </a:xfrm>
          <a:prstGeom prst="rect">
            <a:avLst/>
          </a:prstGeom>
          <a:noFill/>
        </p:spPr>
        <p:txBody>
          <a:bodyPr wrap="square">
            <a:spAutoFit/>
          </a:bodyPr>
          <a:lstStyle/>
          <a:p>
            <a:pPr algn="ctr">
              <a:defRPr/>
            </a:pPr>
            <a:r>
              <a:rPr lang="tr-TR" sz="3000" b="1" dirty="0">
                <a:solidFill>
                  <a:srgbClr val="FF0000"/>
                </a:solidFill>
                <a:effectLst>
                  <a:outerShdw blurRad="38100" dist="38100" dir="2700000" algn="tl">
                    <a:srgbClr val="000000">
                      <a:alpha val="43137"/>
                    </a:srgbClr>
                  </a:outerShdw>
                </a:effectLst>
                <a:latin typeface="Calibri"/>
              </a:rPr>
              <a:t>ABD – Misilleme Önlemimize Karşı Ülkemize Açılan Dava</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990134" y="0"/>
            <a:ext cx="6156174" cy="396000"/>
          </a:xfrm>
        </p:spPr>
        <p:txBody>
          <a:bodyPr/>
          <a:lstStyle/>
          <a:p>
            <a:pPr>
              <a:defRPr/>
            </a:pPr>
            <a:r>
              <a:rPr lang="tr-TR" dirty="0"/>
              <a:t>Gündemdeki Anlaşmazlıklar</a:t>
            </a:r>
          </a:p>
        </p:txBody>
      </p:sp>
      <p:sp>
        <p:nvSpPr>
          <p:cNvPr id="7" name="Slayt Numarası Yer Tutucusu 6"/>
          <p:cNvSpPr>
            <a:spLocks noGrp="1"/>
          </p:cNvSpPr>
          <p:nvPr>
            <p:ph type="sldNum" sz="quarter" idx="11"/>
          </p:nvPr>
        </p:nvSpPr>
        <p:spPr/>
        <p:txBody>
          <a:bodyPr/>
          <a:lstStyle/>
          <a:p>
            <a:pPr>
              <a:defRPr/>
            </a:pPr>
            <a:fld id="{14FB83BC-0424-406E-964C-C40D024E4874}" type="slidenum">
              <a:rPr lang="en-US" altLang="tr-TR" smtClean="0"/>
              <a:pPr>
                <a:defRPr/>
              </a:pPr>
              <a:t>26</a:t>
            </a:fld>
            <a:endParaRPr lang="en-US" altLang="tr-TR"/>
          </a:p>
        </p:txBody>
      </p:sp>
      <p:sp>
        <p:nvSpPr>
          <p:cNvPr id="54276" name="İçerik Yer Tutucusu 2"/>
          <p:cNvSpPr>
            <a:spLocks noGrp="1"/>
          </p:cNvSpPr>
          <p:nvPr>
            <p:ph sz="half" idx="4294967295"/>
          </p:nvPr>
        </p:nvSpPr>
        <p:spPr>
          <a:xfrm>
            <a:off x="0" y="1889126"/>
            <a:ext cx="9144000" cy="4348162"/>
          </a:xfrm>
          <a:prstGeom prst="rect">
            <a:avLst/>
          </a:prstGeom>
        </p:spPr>
        <p:txBody>
          <a:bodyPr/>
          <a:lstStyle/>
          <a:p>
            <a:r>
              <a:rPr lang="tr-TR" altLang="tr-TR" sz="2500" dirty="0">
                <a:solidFill>
                  <a:schemeClr val="tx1"/>
                </a:solidFill>
              </a:rPr>
              <a:t>ABD’nin çelik ve alüminyum a uyguladığı ek vergiler (</a:t>
            </a:r>
            <a:r>
              <a:rPr lang="tr-TR" altLang="tr-TR" sz="2500" dirty="0" err="1">
                <a:solidFill>
                  <a:schemeClr val="tx1"/>
                </a:solidFill>
              </a:rPr>
              <a:t>Section</a:t>
            </a:r>
            <a:r>
              <a:rPr lang="tr-TR" altLang="tr-TR" sz="2500" dirty="0">
                <a:solidFill>
                  <a:schemeClr val="tx1"/>
                </a:solidFill>
              </a:rPr>
              <a:t> 232 kapsamındaki önlemleri) ile ilgili olarak da ülkemizce DTÖ’de dava açılması süreci 15 Ağustos 2018 tarihinde başlatıldı. </a:t>
            </a:r>
          </a:p>
          <a:p>
            <a:r>
              <a:rPr lang="tr-TR" altLang="tr-TR" sz="2500" dirty="0">
                <a:solidFill>
                  <a:srgbClr val="000000"/>
                </a:solidFill>
              </a:rPr>
              <a:t>ABD ile danışma toplantımız 29 Ağustos 2018 tarihinde Cenevre’de gerçekleştirildi. Bir sonuç alınamadı. </a:t>
            </a:r>
          </a:p>
          <a:p>
            <a:r>
              <a:rPr lang="tr-TR" altLang="tr-TR" sz="2500" dirty="0">
                <a:solidFill>
                  <a:schemeClr val="tx1"/>
                </a:solidFill>
              </a:rPr>
              <a:t>Önlemleri ile ilgili olarak ABD’ye karşı dava süreci başlatan ülke sayısı dokuz olmuştur. Diğer ülkeler, AB, Hindistan, Çin Halk Cumhuriyeti, İsviçre, Norveç, Kanada, Rusya ve Meksika’dır.</a:t>
            </a:r>
          </a:p>
          <a:p>
            <a:r>
              <a:rPr lang="tr-TR" altLang="tr-TR" sz="2500" dirty="0">
                <a:solidFill>
                  <a:schemeClr val="tx1"/>
                </a:solidFill>
              </a:rPr>
              <a:t>Salgın sebebiyle süreç yazılı olarak devam etmektedir.</a:t>
            </a:r>
            <a:endParaRPr lang="tr-TR" altLang="tr-TR" sz="25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Dikdörtgen 1"/>
          <p:cNvSpPr/>
          <p:nvPr/>
        </p:nvSpPr>
        <p:spPr>
          <a:xfrm>
            <a:off x="0" y="611189"/>
            <a:ext cx="9144000" cy="1277937"/>
          </a:xfrm>
          <a:prstGeom prst="rect">
            <a:avLst/>
          </a:prstGeom>
        </p:spPr>
        <p:txBody>
          <a:bodyPr wrap="square">
            <a:spAutoFit/>
          </a:bodyPr>
          <a:lstStyle/>
          <a:p>
            <a:pPr algn="ctr">
              <a:spcBef>
                <a:spcPct val="20000"/>
              </a:spcBef>
              <a:defRPr/>
            </a:pPr>
            <a:r>
              <a:rPr lang="tr-TR" sz="3500" b="1" dirty="0">
                <a:solidFill>
                  <a:srgbClr val="FF0000"/>
                </a:solidFill>
                <a:effectLst>
                  <a:outerShdw blurRad="38100" dist="38100" dir="2700000" algn="tl">
                    <a:srgbClr val="000000">
                      <a:alpha val="43137"/>
                    </a:srgbClr>
                  </a:outerShdw>
                </a:effectLst>
                <a:latin typeface="Calibri"/>
              </a:rPr>
              <a:t>ABD – </a:t>
            </a:r>
            <a:r>
              <a:rPr lang="tr-TR" sz="3500" b="1" dirty="0" err="1">
                <a:solidFill>
                  <a:srgbClr val="FF0000"/>
                </a:solidFill>
                <a:effectLst>
                  <a:outerShdw blurRad="38100" dist="38100" dir="2700000" algn="tl">
                    <a:srgbClr val="000000">
                      <a:alpha val="43137"/>
                    </a:srgbClr>
                  </a:outerShdw>
                </a:effectLst>
                <a:latin typeface="Calibri"/>
              </a:rPr>
              <a:t>Alimünyum</a:t>
            </a:r>
            <a:r>
              <a:rPr lang="tr-TR" sz="3500" b="1" dirty="0">
                <a:solidFill>
                  <a:srgbClr val="FF0000"/>
                </a:solidFill>
                <a:effectLst>
                  <a:outerShdw blurRad="38100" dist="38100" dir="2700000" algn="tl">
                    <a:srgbClr val="000000">
                      <a:alpha val="43137"/>
                    </a:srgbClr>
                  </a:outerShdw>
                </a:effectLst>
                <a:latin typeface="Calibri"/>
              </a:rPr>
              <a:t> ve Çelik (</a:t>
            </a:r>
            <a:r>
              <a:rPr lang="tr-TR" sz="3500" b="1" dirty="0" err="1">
                <a:solidFill>
                  <a:srgbClr val="FF0000"/>
                </a:solidFill>
                <a:effectLst>
                  <a:outerShdw blurRad="38100" dist="38100" dir="2700000" algn="tl">
                    <a:srgbClr val="000000">
                      <a:alpha val="43137"/>
                    </a:srgbClr>
                  </a:outerShdw>
                </a:effectLst>
                <a:latin typeface="Calibri"/>
              </a:rPr>
              <a:t>Section</a:t>
            </a:r>
            <a:r>
              <a:rPr lang="tr-TR" sz="3500" b="1" dirty="0">
                <a:solidFill>
                  <a:srgbClr val="FF0000"/>
                </a:solidFill>
                <a:effectLst>
                  <a:outerShdw blurRad="38100" dist="38100" dir="2700000" algn="tl">
                    <a:srgbClr val="000000">
                      <a:alpha val="43137"/>
                    </a:srgbClr>
                  </a:outerShdw>
                </a:effectLst>
                <a:latin typeface="Calibri"/>
              </a:rPr>
              <a:t> 232) </a:t>
            </a:r>
          </a:p>
          <a:p>
            <a:pPr algn="ctr">
              <a:spcBef>
                <a:spcPct val="20000"/>
              </a:spcBef>
              <a:defRPr/>
            </a:pPr>
            <a:r>
              <a:rPr lang="tr-TR" sz="3500" b="1" dirty="0">
                <a:solidFill>
                  <a:srgbClr val="FF0000"/>
                </a:solidFill>
                <a:effectLst>
                  <a:outerShdw blurRad="38100" dist="38100" dir="2700000" algn="tl">
                    <a:srgbClr val="000000">
                      <a:alpha val="43137"/>
                    </a:srgbClr>
                  </a:outerShdw>
                </a:effectLst>
                <a:latin typeface="Calibri"/>
              </a:rPr>
              <a:t>Önlemlerine Karşı Açtığımız Dava </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987826" y="0"/>
            <a:ext cx="6156174" cy="396000"/>
          </a:xfrm>
        </p:spPr>
        <p:txBody>
          <a:bodyPr/>
          <a:lstStyle/>
          <a:p>
            <a:pPr>
              <a:defRPr/>
            </a:pPr>
            <a:r>
              <a:rPr lang="tr-TR" dirty="0"/>
              <a:t>Gündemdeki Anlaşmazlıklar</a:t>
            </a:r>
          </a:p>
        </p:txBody>
      </p:sp>
      <p:sp>
        <p:nvSpPr>
          <p:cNvPr id="7" name="Slayt Numarası Yer Tutucusu 6"/>
          <p:cNvSpPr>
            <a:spLocks noGrp="1"/>
          </p:cNvSpPr>
          <p:nvPr>
            <p:ph type="sldNum" sz="quarter" idx="11"/>
          </p:nvPr>
        </p:nvSpPr>
        <p:spPr/>
        <p:txBody>
          <a:bodyPr/>
          <a:lstStyle/>
          <a:p>
            <a:pPr>
              <a:defRPr/>
            </a:pPr>
            <a:fld id="{6234D7EC-D8A3-4A26-8208-7E2C44F603D0}" type="slidenum">
              <a:rPr lang="en-US" altLang="tr-TR"/>
              <a:pPr>
                <a:defRPr/>
              </a:pPr>
              <a:t>27</a:t>
            </a:fld>
            <a:endParaRPr lang="en-US" altLang="tr-TR"/>
          </a:p>
        </p:txBody>
      </p:sp>
      <p:sp>
        <p:nvSpPr>
          <p:cNvPr id="8" name="Dikdörtgen 7"/>
          <p:cNvSpPr/>
          <p:nvPr/>
        </p:nvSpPr>
        <p:spPr>
          <a:xfrm>
            <a:off x="1979712" y="635082"/>
            <a:ext cx="4672012" cy="630237"/>
          </a:xfrm>
          <a:prstGeom prst="rect">
            <a:avLst/>
          </a:prstGeom>
        </p:spPr>
        <p:txBody>
          <a:bodyPr wrap="none">
            <a:spAutoFit/>
          </a:bodyPr>
          <a:lstStyle/>
          <a:p>
            <a:pPr>
              <a:defRPr/>
            </a:pPr>
            <a:r>
              <a:rPr lang="tr-TR" sz="3500" b="1" dirty="0">
                <a:solidFill>
                  <a:srgbClr val="FF0000"/>
                </a:solidFill>
                <a:effectLst>
                  <a:outerShdw blurRad="38100" dist="38100" dir="2700000" algn="tl">
                    <a:srgbClr val="000000">
                      <a:alpha val="43137"/>
                    </a:srgbClr>
                  </a:outerShdw>
                </a:effectLst>
                <a:latin typeface="+mj-lt"/>
                <a:ea typeface="+mj-ea"/>
                <a:cs typeface="+mj-cs"/>
              </a:rPr>
              <a:t>TAYLAND KLİMA DAVASI</a:t>
            </a:r>
            <a:endParaRPr lang="tr-TR" sz="3200" dirty="0">
              <a:solidFill>
                <a:srgbClr val="C00000"/>
              </a:solidFill>
              <a:effectLst>
                <a:outerShdw blurRad="38100" dist="38100" dir="2700000" algn="tl">
                  <a:srgbClr val="000000">
                    <a:alpha val="43137"/>
                  </a:srgbClr>
                </a:outerShdw>
              </a:effectLst>
              <a:latin typeface="+mn-lt"/>
            </a:endParaRPr>
          </a:p>
        </p:txBody>
      </p:sp>
      <p:sp>
        <p:nvSpPr>
          <p:cNvPr id="2" name="Dikdörtgen 1"/>
          <p:cNvSpPr/>
          <p:nvPr/>
        </p:nvSpPr>
        <p:spPr>
          <a:xfrm>
            <a:off x="0" y="1068389"/>
            <a:ext cx="9144000" cy="5115246"/>
          </a:xfrm>
          <a:prstGeom prst="rect">
            <a:avLst/>
          </a:prstGeom>
        </p:spPr>
        <p:txBody>
          <a:bodyPr wrap="square">
            <a:spAutoFit/>
          </a:bodyPr>
          <a:lstStyle/>
          <a:p>
            <a:pPr marL="342900" indent="-342900" algn="just">
              <a:spcBef>
                <a:spcPct val="20000"/>
              </a:spcBef>
              <a:buFont typeface="Arial" panose="020B0604020202020204" pitchFamily="34" charset="0"/>
              <a:buChar char="•"/>
              <a:defRPr/>
            </a:pPr>
            <a:r>
              <a:rPr lang="tr-TR" sz="2400" dirty="0">
                <a:latin typeface="+mn-lt"/>
                <a:cs typeface="+mn-cs"/>
              </a:rPr>
              <a:t>Tayland tarafından, </a:t>
            </a:r>
            <a:r>
              <a:rPr lang="tr-TR" sz="2400" dirty="0" err="1">
                <a:latin typeface="+mn-lt"/>
                <a:cs typeface="+mn-cs"/>
              </a:rPr>
              <a:t>alaşımsız</a:t>
            </a:r>
            <a:r>
              <a:rPr lang="tr-TR" sz="2400" dirty="0">
                <a:latin typeface="+mn-lt"/>
                <a:cs typeface="+mn-cs"/>
              </a:rPr>
              <a:t> sıcak haddelenmiş yassı çelik ürünlerinde </a:t>
            </a:r>
            <a:r>
              <a:rPr lang="en-GB" sz="2400" dirty="0">
                <a:latin typeface="+mn-lt"/>
                <a:cs typeface="+mn-cs"/>
              </a:rPr>
              <a:t>24 </a:t>
            </a:r>
            <a:r>
              <a:rPr lang="en-GB" sz="2400" dirty="0" err="1">
                <a:latin typeface="+mn-lt"/>
                <a:cs typeface="+mn-cs"/>
              </a:rPr>
              <a:t>Aralık</a:t>
            </a:r>
            <a:r>
              <a:rPr lang="en-GB" sz="2400" dirty="0">
                <a:latin typeface="+mn-lt"/>
                <a:cs typeface="+mn-cs"/>
              </a:rPr>
              <a:t> 2014 </a:t>
            </a:r>
            <a:r>
              <a:rPr lang="en-GB" sz="2400" dirty="0" err="1">
                <a:latin typeface="+mn-lt"/>
                <a:cs typeface="+mn-cs"/>
              </a:rPr>
              <a:t>tarihinden</a:t>
            </a:r>
            <a:r>
              <a:rPr lang="tr-TR" sz="2400" dirty="0">
                <a:latin typeface="+mn-lt"/>
                <a:cs typeface="+mn-cs"/>
              </a:rPr>
              <a:t> beri ülkemize yönelik olarak uygulanan ek vergi şeklindeki korunma önlemlerine karşı, ülkemiz, tavizlerin askıya alınması hakkını kullanarak 841510 HS Kodlu klimalarda 5 Eylül 2017 tarihinden geçerli olmak üzere ek vergi uygulamaya başlamıştır. </a:t>
            </a:r>
          </a:p>
          <a:p>
            <a:pPr marL="342900" indent="-342900">
              <a:spcBef>
                <a:spcPct val="20000"/>
              </a:spcBef>
              <a:buFont typeface="Arial" panose="020B0604020202020204" pitchFamily="34" charset="0"/>
              <a:buChar char="•"/>
              <a:defRPr/>
            </a:pPr>
            <a:r>
              <a:rPr lang="tr-TR" sz="2400" dirty="0">
                <a:latin typeface="+mn-lt"/>
                <a:cs typeface="+mn-cs"/>
              </a:rPr>
              <a:t>Tayland uygulanan ek verginin DTÖ Anlaşmalarına uygun olmadığını iddia ederek ülkemizi 4 Aralık 2018 tarihinde Anlaşmazlıkların Halli Mekanizması çerçevesinde danışmaya çağırmıştır. </a:t>
            </a:r>
          </a:p>
          <a:p>
            <a:pPr marL="342900" indent="-342900" algn="just">
              <a:spcBef>
                <a:spcPct val="20000"/>
              </a:spcBef>
              <a:buFont typeface="Arial" panose="020B0604020202020204" pitchFamily="34" charset="0"/>
              <a:buChar char="•"/>
              <a:defRPr/>
            </a:pPr>
            <a:r>
              <a:rPr lang="tr-TR" sz="2400" dirty="0">
                <a:latin typeface="+mn-lt"/>
                <a:cs typeface="+mn-cs"/>
              </a:rPr>
              <a:t>Danışmalardan bir sonuç alınamadı – 25 Şubat 2019 tarihinde Panel kurulması talebinde bulundu. </a:t>
            </a:r>
          </a:p>
          <a:p>
            <a:pPr marL="342900" indent="-342900" algn="just">
              <a:spcBef>
                <a:spcPct val="20000"/>
              </a:spcBef>
              <a:buFont typeface="Arial" panose="020B0604020202020204" pitchFamily="34" charset="0"/>
              <a:buChar char="•"/>
              <a:defRPr/>
            </a:pPr>
            <a:r>
              <a:rPr lang="tr-TR" altLang="tr-TR" sz="2400" dirty="0">
                <a:latin typeface="+mn-lt"/>
                <a:cs typeface="+mn-cs"/>
              </a:rPr>
              <a:t>Davayı ülkemiz kazandı ancak karar açıklanmadan davacı davayı geri çekti</a:t>
            </a:r>
            <a:endParaRPr lang="tr-TR" sz="2400" dirty="0">
              <a:latin typeface="+mn-lt"/>
              <a:cs typeface="+mn-cs"/>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İçerik Yer Tutucusu 1"/>
          <p:cNvSpPr>
            <a:spLocks noGrp="1"/>
          </p:cNvSpPr>
          <p:nvPr>
            <p:ph idx="1"/>
          </p:nvPr>
        </p:nvSpPr>
        <p:spPr>
          <a:xfrm>
            <a:off x="468313" y="1125538"/>
            <a:ext cx="8280400" cy="5607050"/>
          </a:xfrm>
        </p:spPr>
        <p:txBody>
          <a:bodyPr/>
          <a:lstStyle/>
          <a:p>
            <a:pPr marL="0" indent="0" algn="just">
              <a:lnSpc>
                <a:spcPct val="150000"/>
              </a:lnSpc>
              <a:spcBef>
                <a:spcPts val="1200"/>
              </a:spcBef>
              <a:spcAft>
                <a:spcPts val="1200"/>
              </a:spcAft>
              <a:buClr>
                <a:srgbClr val="CC0000"/>
              </a:buClr>
              <a:buFont typeface="Arial" panose="020B0604020202020204" pitchFamily="34" charset="0"/>
              <a:buNone/>
            </a:pPr>
            <a:r>
              <a:rPr lang="tr-TR" altLang="tr-TR" sz="2000" b="1" u="sng" dirty="0">
                <a:solidFill>
                  <a:srgbClr val="FF0000"/>
                </a:solidFill>
                <a:latin typeface="Verdana" panose="020B0604030504040204" pitchFamily="34" charset="0"/>
                <a:ea typeface="Verdana" panose="020B0604030504040204" pitchFamily="34" charset="0"/>
                <a:cs typeface="Verdana" panose="020B0604030504040204" pitchFamily="34" charset="0"/>
              </a:rPr>
              <a:t>DİĞER FAALİYETLER:</a:t>
            </a:r>
          </a:p>
          <a:p>
            <a:pPr marL="0" indent="0" algn="just">
              <a:lnSpc>
                <a:spcPct val="150000"/>
              </a:lnSpc>
              <a:spcAft>
                <a:spcPts val="1800"/>
              </a:spcAft>
              <a:buClr>
                <a:srgbClr val="CC0000"/>
              </a:buClr>
              <a:buFont typeface="Wingdings" panose="05000000000000000000" pitchFamily="2" charset="2"/>
              <a:buChar char="ü"/>
            </a:pPr>
            <a:r>
              <a:rPr lang="tr-TR" altLang="tr-TR" sz="2000" b="1" dirty="0">
                <a:solidFill>
                  <a:schemeClr val="tx1"/>
                </a:solidFill>
                <a:latin typeface="Verdana" panose="020B0604030504040204" pitchFamily="34" charset="0"/>
                <a:ea typeface="Verdana" panose="020B0604030504040204" pitchFamily="34" charset="0"/>
                <a:cs typeface="Verdana" panose="020B0604030504040204" pitchFamily="34" charset="0"/>
              </a:rPr>
              <a:t>Dış Ticaret Bilgilendirme Seminerleri kapsamında Pazara Giriş Engelleri ve Çözüm Yolları Sunumu</a:t>
            </a:r>
          </a:p>
          <a:p>
            <a:pPr marL="0" indent="0" algn="just">
              <a:lnSpc>
                <a:spcPct val="150000"/>
              </a:lnSpc>
              <a:spcAft>
                <a:spcPts val="1800"/>
              </a:spcAft>
              <a:buClr>
                <a:srgbClr val="CC0000"/>
              </a:buClr>
              <a:buFont typeface="Wingdings" panose="05000000000000000000" pitchFamily="2" charset="2"/>
              <a:buChar char="ü"/>
            </a:pPr>
            <a:r>
              <a:rPr lang="tr-TR" altLang="tr-TR" sz="2000" b="1" dirty="0">
                <a:solidFill>
                  <a:schemeClr val="tx1"/>
                </a:solidFill>
                <a:latin typeface="Verdana" panose="020B0604030504040204" pitchFamily="34" charset="0"/>
                <a:ea typeface="Verdana" panose="020B0604030504040204" pitchFamily="34" charset="0"/>
                <a:cs typeface="Verdana" panose="020B0604030504040204" pitchFamily="34" charset="0"/>
              </a:rPr>
              <a:t>Pazara Giriş Engelleri Raporu</a:t>
            </a:r>
          </a:p>
          <a:p>
            <a:pPr marL="800100" lvl="2" indent="0" algn="just">
              <a:lnSpc>
                <a:spcPct val="150000"/>
              </a:lnSpc>
              <a:spcAft>
                <a:spcPts val="1800"/>
              </a:spcAft>
              <a:buClr>
                <a:srgbClr val="CC0000"/>
              </a:buClr>
              <a:buFont typeface="Wingdings" panose="05000000000000000000" pitchFamily="2" charset="2"/>
              <a:buChar char="ü"/>
            </a:pPr>
            <a:r>
              <a:rPr lang="tr-TR" altLang="tr-TR" sz="1500" b="1" dirty="0">
                <a:solidFill>
                  <a:schemeClr val="tx1"/>
                </a:solidFill>
                <a:latin typeface="Verdana" panose="020B0604030504040204" pitchFamily="34" charset="0"/>
                <a:ea typeface="Verdana" panose="020B0604030504040204" pitchFamily="34" charset="0"/>
                <a:cs typeface="Verdana" panose="020B0604030504040204" pitchFamily="34" charset="0"/>
              </a:rPr>
              <a:t>Hedef ve öncelikli ülkeler</a:t>
            </a:r>
          </a:p>
          <a:p>
            <a:pPr marL="800100" lvl="2" indent="0" algn="just">
              <a:lnSpc>
                <a:spcPct val="150000"/>
              </a:lnSpc>
              <a:spcAft>
                <a:spcPts val="1800"/>
              </a:spcAft>
              <a:buClr>
                <a:srgbClr val="CC0000"/>
              </a:buClr>
              <a:buFont typeface="Wingdings" panose="05000000000000000000" pitchFamily="2" charset="2"/>
              <a:buChar char="ü"/>
            </a:pPr>
            <a:r>
              <a:rPr lang="tr-TR" altLang="tr-TR" sz="1500" b="1" dirty="0">
                <a:solidFill>
                  <a:schemeClr val="tx1"/>
                </a:solidFill>
                <a:latin typeface="Verdana" panose="020B0604030504040204" pitchFamily="34" charset="0"/>
                <a:ea typeface="Verdana" panose="020B0604030504040204" pitchFamily="34" charset="0"/>
                <a:cs typeface="Verdana" panose="020B0604030504040204" pitchFamily="34" charset="0"/>
              </a:rPr>
              <a:t>Ticari anlamda aktif ilişki içerisinde olduğumuz ülkeler </a:t>
            </a:r>
          </a:p>
          <a:p>
            <a:pPr marL="800100" lvl="2" indent="0" algn="just">
              <a:lnSpc>
                <a:spcPct val="150000"/>
              </a:lnSpc>
              <a:spcAft>
                <a:spcPts val="1800"/>
              </a:spcAft>
              <a:buClr>
                <a:srgbClr val="CC0000"/>
              </a:buClr>
              <a:buFont typeface="Wingdings" panose="05000000000000000000" pitchFamily="2" charset="2"/>
              <a:buChar char="ü"/>
            </a:pPr>
            <a:r>
              <a:rPr lang="tr-TR" altLang="tr-TR" sz="1500" b="1" dirty="0">
                <a:solidFill>
                  <a:schemeClr val="tx1"/>
                </a:solidFill>
                <a:latin typeface="Verdana" panose="020B0604030504040204" pitchFamily="34" charset="0"/>
                <a:ea typeface="Verdana" panose="020B0604030504040204" pitchFamily="34" charset="0"/>
                <a:cs typeface="Verdana" panose="020B0604030504040204" pitchFamily="34" charset="0"/>
              </a:rPr>
              <a:t>Birimlerimizin görüşleri</a:t>
            </a:r>
          </a:p>
          <a:p>
            <a:pPr marL="800100" lvl="2" indent="0" algn="just">
              <a:lnSpc>
                <a:spcPct val="150000"/>
              </a:lnSpc>
              <a:spcAft>
                <a:spcPts val="1800"/>
              </a:spcAft>
              <a:buClr>
                <a:srgbClr val="CC0000"/>
              </a:buClr>
              <a:buFont typeface="Wingdings" panose="05000000000000000000" pitchFamily="2" charset="2"/>
              <a:buChar char="ü"/>
            </a:pPr>
            <a:r>
              <a:rPr lang="tr-TR" altLang="tr-TR" sz="1500" b="1" dirty="0">
                <a:solidFill>
                  <a:schemeClr val="tx1"/>
                </a:solidFill>
                <a:latin typeface="Verdana" panose="020B0604030504040204" pitchFamily="34" charset="0"/>
                <a:ea typeface="Verdana" panose="020B0604030504040204" pitchFamily="34" charset="0"/>
                <a:cs typeface="Verdana" panose="020B0604030504040204" pitchFamily="34" charset="0"/>
              </a:rPr>
              <a:t>Özel sektör katkısı</a:t>
            </a:r>
          </a:p>
          <a:p>
            <a:pPr marL="0" indent="0" algn="just">
              <a:lnSpc>
                <a:spcPct val="150000"/>
              </a:lnSpc>
              <a:spcAft>
                <a:spcPts val="1800"/>
              </a:spcAft>
              <a:buClr>
                <a:srgbClr val="CC0000"/>
              </a:buClr>
              <a:buFont typeface="Wingdings" panose="05000000000000000000" pitchFamily="2" charset="2"/>
              <a:buChar char="ü"/>
            </a:pPr>
            <a:endParaRPr lang="tr-TR" altLang="tr-TR"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1"/>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fld id="{FD4FBC2B-87B1-44B1-88C6-6D1CA26F98CF}" type="slidenum">
              <a:rPr lang="en-US" altLang="tr-TR" smtClean="0">
                <a:solidFill>
                  <a:srgbClr val="D9D9D9"/>
                </a:solidFill>
                <a:latin typeface="Calibri" panose="020F0502020204030204" pitchFamily="34" charset="0"/>
              </a:rPr>
              <a:pPr>
                <a:defRPr/>
              </a:pPr>
              <a:t>28</a:t>
            </a:fld>
            <a:endParaRPr lang="en-US" altLang="tr-TR">
              <a:solidFill>
                <a:srgbClr val="D9D9D9"/>
              </a:solidFill>
              <a:latin typeface="Calibri" panose="020F0502020204030204" pitchFamily="34"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İçerik Yer Tutucusu 1"/>
          <p:cNvSpPr>
            <a:spLocks noGrp="1"/>
          </p:cNvSpPr>
          <p:nvPr>
            <p:ph idx="1"/>
          </p:nvPr>
        </p:nvSpPr>
        <p:spPr>
          <a:xfrm>
            <a:off x="468313" y="836612"/>
            <a:ext cx="8280400" cy="5716587"/>
          </a:xfrm>
        </p:spPr>
        <p:txBody>
          <a:bodyPr/>
          <a:lstStyle/>
          <a:p>
            <a:pPr marL="0" indent="0" algn="ctr">
              <a:buFont typeface="Arial" panose="020B0604020202020204" pitchFamily="34" charset="0"/>
              <a:buNone/>
            </a:pPr>
            <a:endParaRPr lang="tr-TR" altLang="tr-TR" b="1" dirty="0">
              <a:solidFill>
                <a:srgbClr val="002060"/>
              </a:solidFill>
            </a:endParaRPr>
          </a:p>
          <a:p>
            <a:pPr marL="0" indent="0" algn="ctr">
              <a:buFont typeface="Arial" panose="020B0604020202020204" pitchFamily="34" charset="0"/>
              <a:buNone/>
            </a:pPr>
            <a:endParaRPr lang="tr-TR" altLang="tr-TR" b="1" dirty="0">
              <a:solidFill>
                <a:srgbClr val="002060"/>
              </a:solidFill>
            </a:endParaRPr>
          </a:p>
          <a:p>
            <a:pPr marL="0" indent="0" algn="ctr">
              <a:buFont typeface="Arial" panose="020B0604020202020204" pitchFamily="34" charset="0"/>
              <a:buNone/>
            </a:pPr>
            <a:r>
              <a:rPr lang="tr-TR" altLang="tr-TR" b="1" dirty="0">
                <a:solidFill>
                  <a:srgbClr val="002060"/>
                </a:solidFill>
              </a:rPr>
              <a:t>Teşekkürler</a:t>
            </a:r>
          </a:p>
          <a:p>
            <a:pPr marL="0" indent="0" algn="ctr">
              <a:buFont typeface="Arial" panose="020B0604020202020204" pitchFamily="34" charset="0"/>
              <a:buNone/>
            </a:pPr>
            <a:r>
              <a:rPr lang="tr-TR" altLang="tr-TR" b="1" dirty="0">
                <a:solidFill>
                  <a:srgbClr val="002060"/>
                </a:solidFill>
              </a:rPr>
              <a:t>Nurullah Asım Akbulut</a:t>
            </a:r>
          </a:p>
          <a:p>
            <a:pPr marL="0" indent="0" algn="ctr">
              <a:buFont typeface="Arial" panose="020B0604020202020204" pitchFamily="34" charset="0"/>
              <a:buNone/>
            </a:pPr>
            <a:r>
              <a:rPr lang="tr-TR" altLang="tr-TR" b="1" dirty="0">
                <a:solidFill>
                  <a:srgbClr val="002060"/>
                </a:solidFill>
              </a:rPr>
              <a:t>Ticaret Uzmanı</a:t>
            </a:r>
          </a:p>
          <a:p>
            <a:pPr marL="0" indent="0" algn="ctr">
              <a:buFont typeface="Arial" panose="020B0604020202020204" pitchFamily="34" charset="0"/>
              <a:buNone/>
            </a:pPr>
            <a:endParaRPr lang="tr-TR" altLang="tr-TR" dirty="0">
              <a:solidFill>
                <a:srgbClr val="002060"/>
              </a:solidFill>
            </a:endParaRPr>
          </a:p>
          <a:p>
            <a:pPr marL="0" indent="0" algn="ctr">
              <a:buFont typeface="Arial" panose="020B0604020202020204" pitchFamily="34" charset="0"/>
              <a:buNone/>
            </a:pPr>
            <a:r>
              <a:rPr lang="tr-TR" altLang="tr-TR" sz="2000" dirty="0">
                <a:solidFill>
                  <a:srgbClr val="002060"/>
                </a:solidFill>
              </a:rPr>
              <a:t>Ticaret Bakanlığı</a:t>
            </a:r>
          </a:p>
          <a:p>
            <a:pPr marL="0" indent="0" algn="ctr">
              <a:buFont typeface="Arial" panose="020B0604020202020204" pitchFamily="34" charset="0"/>
              <a:buNone/>
            </a:pPr>
            <a:r>
              <a:rPr lang="tr-TR" altLang="tr-TR" sz="2000" dirty="0">
                <a:solidFill>
                  <a:srgbClr val="002060"/>
                </a:solidFill>
              </a:rPr>
              <a:t>Uluslararası Anlaşmalar ve Avrupa Birliği Genel Müdürlüğü</a:t>
            </a:r>
          </a:p>
          <a:p>
            <a:pPr marL="0" indent="0" algn="ctr">
              <a:buFont typeface="Arial" panose="020B0604020202020204" pitchFamily="34" charset="0"/>
              <a:buNone/>
            </a:pPr>
            <a:r>
              <a:rPr lang="tr-TR" altLang="tr-TR" sz="2000" dirty="0">
                <a:solidFill>
                  <a:srgbClr val="002060"/>
                </a:solidFill>
              </a:rPr>
              <a:t>Bölgesel Anlaşmalar ve Anlaşmazlıkların Halli Dairesi</a:t>
            </a:r>
          </a:p>
          <a:p>
            <a:pPr marL="0" indent="0" algn="ctr">
              <a:buFont typeface="Arial" panose="020B0604020202020204" pitchFamily="34" charset="0"/>
              <a:buNone/>
            </a:pPr>
            <a:endParaRPr lang="tr-TR" altLang="tr-TR" sz="2000" dirty="0">
              <a:solidFill>
                <a:srgbClr val="002060"/>
              </a:solidFill>
            </a:endParaRPr>
          </a:p>
          <a:p>
            <a:pPr marL="0" indent="0" algn="ctr">
              <a:buFont typeface="Arial" panose="020B0604020202020204" pitchFamily="34" charset="0"/>
              <a:buNone/>
            </a:pPr>
            <a:r>
              <a:rPr lang="tr-TR" altLang="tr-TR" sz="2000" dirty="0">
                <a:solidFill>
                  <a:srgbClr val="002060"/>
                </a:solidFill>
              </a:rPr>
              <a:t>pge@ticaret.gov.tr</a:t>
            </a:r>
          </a:p>
          <a:p>
            <a:pPr marL="0" indent="0" algn="ctr">
              <a:buFont typeface="Arial" panose="020B0604020202020204" pitchFamily="34" charset="0"/>
              <a:buNone/>
            </a:pPr>
            <a:r>
              <a:rPr lang="tr-TR" altLang="tr-TR" sz="2000" dirty="0">
                <a:solidFill>
                  <a:srgbClr val="002060"/>
                </a:solidFill>
              </a:rPr>
              <a:t>akbulutn@ticaret.gov.tr</a:t>
            </a:r>
          </a:p>
          <a:p>
            <a:pPr marL="0" indent="0" algn="ctr">
              <a:buFont typeface="Arial" panose="020B0604020202020204" pitchFamily="34" charset="0"/>
              <a:buNone/>
            </a:pPr>
            <a:endParaRPr lang="tr-TR" altLang="tr-TR" sz="1600" dirty="0">
              <a:solidFill>
                <a:srgbClr val="002060"/>
              </a:solidFill>
            </a:endParaRPr>
          </a:p>
        </p:txBody>
      </p:sp>
      <p:sp>
        <p:nvSpPr>
          <p:cNvPr id="4" name="Slayt Numarası Yer Tutucusu 3"/>
          <p:cNvSpPr>
            <a:spLocks noGrp="1"/>
          </p:cNvSpPr>
          <p:nvPr>
            <p:ph type="sldNum" sz="quarter" idx="11"/>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fld id="{AD7AE27D-FB40-4F31-A79B-5D42F8FD7797}" type="slidenum">
              <a:rPr lang="en-US" altLang="tr-TR" smtClean="0">
                <a:solidFill>
                  <a:srgbClr val="D9D9D9"/>
                </a:solidFill>
                <a:latin typeface="Calibri" panose="020F0502020204030204" pitchFamily="34" charset="0"/>
              </a:rPr>
              <a:pPr>
                <a:defRPr/>
              </a:pPr>
              <a:t>29</a:t>
            </a:fld>
            <a:endParaRPr lang="en-US" altLang="tr-TR">
              <a:solidFill>
                <a:srgbClr val="D9D9D9"/>
              </a:solidFill>
              <a:latin typeface="Calibri" panose="020F050202020403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684213" y="476250"/>
            <a:ext cx="8208962" cy="1143000"/>
          </a:xfrm>
          <a:prstGeom prst="rect">
            <a:avLst/>
          </a:prstGeom>
        </p:spPr>
        <p:txBody>
          <a:bodyPr/>
          <a:lstStyle/>
          <a:p>
            <a:r>
              <a:rPr lang="tr-TR" altLang="tr-TR"/>
              <a:t> </a:t>
            </a:r>
            <a:r>
              <a:rPr lang="tr-TR" altLang="tr-TR" sz="4000" b="1">
                <a:solidFill>
                  <a:srgbClr val="FF0000"/>
                </a:solidFill>
              </a:rPr>
              <a:t>Tarife ve Gümrük Engelleri</a:t>
            </a:r>
          </a:p>
        </p:txBody>
      </p:sp>
      <p:sp>
        <p:nvSpPr>
          <p:cNvPr id="20483" name="Rectangle 3"/>
          <p:cNvSpPr>
            <a:spLocks noGrp="1"/>
          </p:cNvSpPr>
          <p:nvPr>
            <p:ph type="body" idx="4294967295"/>
          </p:nvPr>
        </p:nvSpPr>
        <p:spPr>
          <a:xfrm>
            <a:off x="539750" y="1628775"/>
            <a:ext cx="8424863" cy="4537075"/>
          </a:xfrm>
          <a:prstGeom prst="rect">
            <a:avLst/>
          </a:prstGeom>
        </p:spPr>
        <p:txBody>
          <a:bodyPr/>
          <a:lstStyle/>
          <a:p>
            <a:pPr lvl="1">
              <a:buFont typeface="Wingdings" panose="05000000000000000000" pitchFamily="2" charset="2"/>
              <a:buChar char="§"/>
            </a:pPr>
            <a:r>
              <a:rPr lang="tr-TR" altLang="tr-TR" sz="2400" dirty="0"/>
              <a:t>Ürünlerin yanlış tarife satırında sınıflandırılması </a:t>
            </a:r>
          </a:p>
          <a:p>
            <a:pPr lvl="1">
              <a:buFont typeface="Wingdings" panose="05000000000000000000" pitchFamily="2" charset="2"/>
              <a:buChar char="§"/>
            </a:pPr>
            <a:r>
              <a:rPr lang="tr-TR" altLang="tr-TR" sz="2400" dirty="0"/>
              <a:t>Gümrük idaresinin gereksiz belge talebi</a:t>
            </a:r>
          </a:p>
          <a:p>
            <a:pPr lvl="1">
              <a:buFont typeface="Wingdings" panose="05000000000000000000" pitchFamily="2" charset="2"/>
              <a:buChar char="§"/>
            </a:pPr>
            <a:r>
              <a:rPr lang="tr-TR" altLang="tr-TR" sz="2400" dirty="0"/>
              <a:t>Gümrük Müşavirliği hizmetlerinde yaşanan problemler </a:t>
            </a:r>
          </a:p>
          <a:p>
            <a:pPr lvl="1">
              <a:buFont typeface="Wingdings" panose="05000000000000000000" pitchFamily="2" charset="2"/>
              <a:buChar char="§"/>
            </a:pPr>
            <a:r>
              <a:rPr lang="tr-TR" altLang="tr-TR" sz="2400" dirty="0"/>
              <a:t>Minimum ya da referans fiyat uygulamaları</a:t>
            </a:r>
          </a:p>
          <a:p>
            <a:pPr lvl="1">
              <a:buFont typeface="Wingdings" panose="05000000000000000000" pitchFamily="2" charset="2"/>
              <a:buChar char="§"/>
            </a:pPr>
            <a:r>
              <a:rPr lang="tr-TR" altLang="tr-TR" sz="2400" dirty="0"/>
              <a:t>En Çok Kayrılan Ülke ve Ulusal Muamele  Kurallarına Aykırı Uygulamalar </a:t>
            </a:r>
          </a:p>
          <a:p>
            <a:pPr lvl="1">
              <a:buFont typeface="Wingdings" panose="05000000000000000000" pitchFamily="2" charset="2"/>
              <a:buChar char="§"/>
            </a:pPr>
            <a:r>
              <a:rPr lang="tr-TR" altLang="tr-TR" sz="2400" dirty="0"/>
              <a:t>Gümrük vergilerinin olması gerekenden daha yüksek düzeyde uygulanması </a:t>
            </a:r>
          </a:p>
          <a:p>
            <a:pPr lvl="1">
              <a:buFont typeface="Wingdings" panose="05000000000000000000" pitchFamily="2" charset="2"/>
              <a:buChar char="§"/>
            </a:pPr>
            <a:r>
              <a:rPr lang="tr-TR" altLang="tr-TR" sz="2400" dirty="0"/>
              <a:t>İthalatçı ülkenin gümrük prosedürleri ile ilgili bilgi ve verilerine ulaşılamaması</a:t>
            </a:r>
          </a:p>
        </p:txBody>
      </p:sp>
      <p:sp>
        <p:nvSpPr>
          <p:cNvPr id="2" name="Slayt Numarası Yer Tutucusu 1"/>
          <p:cNvSpPr>
            <a:spLocks noGrp="1"/>
          </p:cNvSpPr>
          <p:nvPr>
            <p:ph type="sldNum" sz="quarter" idx="11"/>
          </p:nvPr>
        </p:nvSpPr>
        <p:spPr/>
        <p:txBody>
          <a:bodyPr/>
          <a:lstStyle/>
          <a:p>
            <a:pPr>
              <a:defRPr/>
            </a:pPr>
            <a:fld id="{F69949CA-1081-4F08-B111-D79A71D4010B}" type="slidenum">
              <a:rPr lang="en-US" altLang="tr-TR" smtClean="0"/>
              <a:pPr>
                <a:defRPr/>
              </a:pPr>
              <a:t>3</a:t>
            </a:fld>
            <a:endParaRPr lang="en-US" altLang="tr-TR"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6512" y="836613"/>
            <a:ext cx="9107487" cy="5607050"/>
          </a:xfrm>
        </p:spPr>
        <p:txBody>
          <a:bodyPr/>
          <a:lstStyle/>
          <a:p>
            <a:pPr marL="457200" lvl="1" indent="0">
              <a:buFont typeface="Arial" panose="020B0604020202020204" pitchFamily="34" charset="0"/>
              <a:buNone/>
              <a:defRPr/>
            </a:pPr>
            <a:r>
              <a:rPr lang="tr-TR" sz="2400" dirty="0"/>
              <a:t> </a:t>
            </a:r>
          </a:p>
          <a:p>
            <a:pPr lvl="1" algn="just">
              <a:buFont typeface="Wingdings" panose="05000000000000000000" pitchFamily="2" charset="2"/>
              <a:buChar char="§"/>
              <a:defRPr/>
            </a:pPr>
            <a:r>
              <a:rPr lang="tr-TR" sz="2400" dirty="0">
                <a:solidFill>
                  <a:schemeClr val="tx1"/>
                </a:solidFill>
              </a:rPr>
              <a:t>Macaristan ülkemiz plakalı taşıtların transit geçişinde vergi tahsil etmeye başlamış, sorun firmalarımız aracılığıyla Bakanlığımıza ulaşmıştır. </a:t>
            </a:r>
          </a:p>
          <a:p>
            <a:pPr lvl="1" algn="just">
              <a:buFont typeface="Wingdings" panose="05000000000000000000" pitchFamily="2" charset="2"/>
              <a:buChar char="§"/>
              <a:defRPr/>
            </a:pPr>
            <a:r>
              <a:rPr lang="tr-TR" sz="2400" dirty="0">
                <a:solidFill>
                  <a:schemeClr val="tx1"/>
                </a:solidFill>
              </a:rPr>
              <a:t>Bakanlığımızca mali ve teknik destek verilmek suretiyle, söz konusu vergiye Macaristan yerel mahkemesinde itiraz edilerek, davanın görüşü alınmak üzere 2014 yılında </a:t>
            </a:r>
            <a:r>
              <a:rPr lang="tr-TR" sz="2400" dirty="0" err="1">
                <a:solidFill>
                  <a:schemeClr val="tx1"/>
                </a:solidFill>
              </a:rPr>
              <a:t>ABAD’a</a:t>
            </a:r>
            <a:r>
              <a:rPr lang="tr-TR" sz="2400" dirty="0">
                <a:solidFill>
                  <a:schemeClr val="tx1"/>
                </a:solidFill>
              </a:rPr>
              <a:t> taşınması sağlanmıştır.</a:t>
            </a:r>
          </a:p>
          <a:p>
            <a:pPr lvl="1" algn="just">
              <a:buFont typeface="Wingdings" panose="05000000000000000000" pitchFamily="2" charset="2"/>
              <a:buChar char="§"/>
              <a:defRPr/>
            </a:pPr>
            <a:r>
              <a:rPr lang="tr-TR" sz="2400" dirty="0">
                <a:solidFill>
                  <a:schemeClr val="tx1"/>
                </a:solidFill>
              </a:rPr>
              <a:t>19 Ekim 2017 tarihinde ABAD tarafından ülkemiz lehine bir yorumda bulunulmuştur.    </a:t>
            </a:r>
          </a:p>
          <a:p>
            <a:pPr lvl="1" algn="just">
              <a:buFont typeface="Wingdings" panose="05000000000000000000" pitchFamily="2" charset="2"/>
              <a:buChar char="§"/>
              <a:defRPr/>
            </a:pPr>
            <a:r>
              <a:rPr lang="tr-TR" sz="2400" dirty="0">
                <a:solidFill>
                  <a:schemeClr val="tx1"/>
                </a:solidFill>
              </a:rPr>
              <a:t>ABAD, Macaristan tarafından alınan söz konusu verginin gümrük vergisine eş etkili tedbir olduğuna ve bu çerçevede Türkiye ile AB arasında Gümrük Birliği’ni tesis eden 1/95 Sayılı Ortaklık Konseyi Kararı’na aykırılık teşkil ettiğine hükmetmiştir.</a:t>
            </a:r>
          </a:p>
          <a:p>
            <a:pPr>
              <a:defRPr/>
            </a:pPr>
            <a:endParaRPr lang="tr-TR" dirty="0"/>
          </a:p>
        </p:txBody>
      </p:sp>
      <p:sp>
        <p:nvSpPr>
          <p:cNvPr id="3" name="Unvan 2"/>
          <p:cNvSpPr>
            <a:spLocks noGrp="1"/>
          </p:cNvSpPr>
          <p:nvPr>
            <p:ph type="title"/>
          </p:nvPr>
        </p:nvSpPr>
        <p:spPr>
          <a:xfrm>
            <a:off x="36513" y="836653"/>
            <a:ext cx="9144000" cy="504056"/>
          </a:xfrm>
        </p:spPr>
        <p:txBody>
          <a:bodyPr/>
          <a:lstStyle/>
          <a:p>
            <a:pPr algn="ctr">
              <a:defRPr/>
            </a:pPr>
            <a:r>
              <a:rPr lang="tr-TR" altLang="tr-TR" sz="2600" dirty="0">
                <a:solidFill>
                  <a:srgbClr val="FF0000"/>
                </a:solidFill>
              </a:rPr>
              <a:t>Tarife ve Gümrük Engelleri Örneği : Macaristan Karayolları Kotası</a:t>
            </a:r>
            <a:endParaRPr lang="tr-TR" sz="2600" dirty="0"/>
          </a:p>
        </p:txBody>
      </p:sp>
      <p:sp>
        <p:nvSpPr>
          <p:cNvPr id="4" name="Slayt Numarası Yer Tutucusu 3"/>
          <p:cNvSpPr>
            <a:spLocks noGrp="1"/>
          </p:cNvSpPr>
          <p:nvPr>
            <p:ph type="sldNum" sz="quarter" idx="11"/>
          </p:nvPr>
        </p:nvSpPr>
        <p:spPr/>
        <p:txBody>
          <a:bodyPr/>
          <a:lstStyle/>
          <a:p>
            <a:pPr>
              <a:defRPr/>
            </a:pPr>
            <a:fld id="{D77E8D7C-8FD6-4EA5-8E13-997F7D7DA25B}" type="slidenum">
              <a:rPr lang="en-US" altLang="tr-TR" smtClean="0"/>
              <a:pPr>
                <a:defRPr/>
              </a:pPr>
              <a:t>4</a:t>
            </a:fld>
            <a:endParaRPr lang="en-US" altLang="tr-TR"/>
          </a:p>
        </p:txBody>
      </p:sp>
      <p:sp>
        <p:nvSpPr>
          <p:cNvPr id="5" name="Dikdörtgen 4"/>
          <p:cNvSpPr/>
          <p:nvPr/>
        </p:nvSpPr>
        <p:spPr>
          <a:xfrm>
            <a:off x="287338" y="1557338"/>
            <a:ext cx="8496300" cy="460375"/>
          </a:xfrm>
          <a:prstGeom prst="rect">
            <a:avLst/>
          </a:prstGeom>
        </p:spPr>
        <p:txBody>
          <a:bodyPr>
            <a:spAutoFit/>
          </a:bodyPr>
          <a:lstStyle/>
          <a:p>
            <a:pPr marL="742950" lvl="1" indent="-285750">
              <a:spcBef>
                <a:spcPct val="20000"/>
              </a:spcBef>
              <a:buFont typeface="Wingdings" panose="05000000000000000000" pitchFamily="2" charset="2"/>
              <a:buChar char="§"/>
              <a:defRPr/>
            </a:pPr>
            <a:endParaRPr lang="tr-TR" sz="2400" dirty="0">
              <a:latin typeface="+mn-lt"/>
              <a:cs typeface="+mn-cs"/>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a:xfrm>
            <a:off x="1908175" y="549275"/>
            <a:ext cx="6048375" cy="1143000"/>
          </a:xfrm>
          <a:prstGeom prst="rect">
            <a:avLst/>
          </a:prstGeom>
        </p:spPr>
        <p:txBody>
          <a:bodyPr/>
          <a:lstStyle/>
          <a:p>
            <a:r>
              <a:rPr lang="tr-TR" altLang="tr-TR" sz="4000" b="1">
                <a:solidFill>
                  <a:srgbClr val="FF0000"/>
                </a:solidFill>
              </a:rPr>
              <a:t>Hizmet Ticareti Engelleri</a:t>
            </a:r>
          </a:p>
        </p:txBody>
      </p:sp>
      <p:sp>
        <p:nvSpPr>
          <p:cNvPr id="22531" name="Rectangle 3"/>
          <p:cNvSpPr>
            <a:spLocks noGrp="1"/>
          </p:cNvSpPr>
          <p:nvPr>
            <p:ph type="body" idx="4294967295"/>
          </p:nvPr>
        </p:nvSpPr>
        <p:spPr>
          <a:xfrm>
            <a:off x="-250825" y="1557338"/>
            <a:ext cx="9144000" cy="4495800"/>
          </a:xfrm>
          <a:prstGeom prst="rect">
            <a:avLst/>
          </a:prstGeom>
        </p:spPr>
        <p:txBody>
          <a:bodyPr/>
          <a:lstStyle/>
          <a:p>
            <a:pPr marL="457200" lvl="1" indent="0">
              <a:lnSpc>
                <a:spcPct val="90000"/>
              </a:lnSpc>
              <a:spcAft>
                <a:spcPct val="35000"/>
              </a:spcAft>
              <a:buFont typeface="Arial" panose="020B0604020202020204" pitchFamily="34" charset="0"/>
              <a:buNone/>
            </a:pPr>
            <a:r>
              <a:rPr lang="tr-TR" altLang="tr-TR" sz="2200"/>
              <a:t>Uluslararası anlaşma ve kurallara uygun olmayan;</a:t>
            </a:r>
          </a:p>
          <a:p>
            <a:pPr lvl="2">
              <a:lnSpc>
                <a:spcPct val="90000"/>
              </a:lnSpc>
              <a:spcAft>
                <a:spcPct val="35000"/>
              </a:spcAft>
              <a:buFont typeface="Wingdings" panose="05000000000000000000" pitchFamily="2" charset="2"/>
              <a:buChar char="§"/>
            </a:pPr>
            <a:r>
              <a:rPr lang="tr-TR" altLang="tr-TR" sz="2200"/>
              <a:t>Yerli hizmet veya hizmet sağlayıcıları ile yabancı hizmet ya da hizmet sağlayıcıları arasında ayrımcı uygulamalar. Ör. Kayıt yükümlüğü, lisans alma yükümlükleri veya zorunlu bazı teknik standartlara uyum mükellefiyetleri </a:t>
            </a:r>
          </a:p>
          <a:p>
            <a:pPr lvl="2">
              <a:lnSpc>
                <a:spcPct val="90000"/>
              </a:lnSpc>
              <a:spcAft>
                <a:spcPct val="35000"/>
              </a:spcAft>
              <a:buFont typeface="Wingdings" panose="05000000000000000000" pitchFamily="2" charset="2"/>
              <a:buChar char="§"/>
            </a:pPr>
            <a:r>
              <a:rPr lang="tr-TR" altLang="tr-TR" sz="2200"/>
              <a:t>Kota uygulamaları, sermaye  veya büyüklük sınırlamaları </a:t>
            </a:r>
          </a:p>
          <a:p>
            <a:pPr lvl="2">
              <a:lnSpc>
                <a:spcPct val="90000"/>
              </a:lnSpc>
              <a:spcAft>
                <a:spcPct val="35000"/>
              </a:spcAft>
              <a:buFont typeface="Wingdings" panose="05000000000000000000" pitchFamily="2" charset="2"/>
              <a:buChar char="§"/>
            </a:pPr>
            <a:r>
              <a:rPr lang="tr-TR" altLang="tr-TR" sz="2200"/>
              <a:t>Ticari varlık oluşturma ya da genişletme konusunda sınırlamalar </a:t>
            </a:r>
          </a:p>
          <a:p>
            <a:pPr lvl="2">
              <a:lnSpc>
                <a:spcPct val="90000"/>
              </a:lnSpc>
              <a:spcAft>
                <a:spcPct val="35000"/>
              </a:spcAft>
              <a:buFont typeface="Wingdings" panose="05000000000000000000" pitchFamily="2" charset="2"/>
              <a:buChar char="§"/>
            </a:pPr>
            <a:r>
              <a:rPr lang="tr-TR" altLang="tr-TR" sz="2200"/>
              <a:t>Sahiplik veya yönetim açısından getirilen sınırlamalar </a:t>
            </a:r>
          </a:p>
          <a:p>
            <a:pPr lvl="2">
              <a:lnSpc>
                <a:spcPct val="90000"/>
              </a:lnSpc>
              <a:spcAft>
                <a:spcPct val="35000"/>
              </a:spcAft>
              <a:buFont typeface="Wingdings" panose="05000000000000000000" pitchFamily="2" charset="2"/>
              <a:buChar char="§"/>
            </a:pPr>
            <a:r>
              <a:rPr lang="tr-TR" altLang="tr-TR" sz="2200"/>
              <a:t>Hizmet sunumu yapacak kişilerin milliyeti bakımından getirilen sınırlamalar </a:t>
            </a:r>
          </a:p>
          <a:p>
            <a:pPr lvl="2">
              <a:lnSpc>
                <a:spcPct val="90000"/>
              </a:lnSpc>
              <a:spcAft>
                <a:spcPct val="35000"/>
              </a:spcAft>
              <a:buFont typeface="Wingdings" panose="05000000000000000000" pitchFamily="2" charset="2"/>
              <a:buChar char="§"/>
            </a:pPr>
            <a:r>
              <a:rPr lang="tr-TR" altLang="tr-TR" sz="2200"/>
              <a:t>Sermaye veya kar aktarımı ya da ilgili ülkede giriş çıkışta yaşanan sıkıntılar </a:t>
            </a:r>
          </a:p>
        </p:txBody>
      </p:sp>
      <p:sp>
        <p:nvSpPr>
          <p:cNvPr id="2" name="Slayt Numarası Yer Tutucusu 1"/>
          <p:cNvSpPr>
            <a:spLocks noGrp="1"/>
          </p:cNvSpPr>
          <p:nvPr>
            <p:ph type="sldNum" sz="quarter" idx="11"/>
          </p:nvPr>
        </p:nvSpPr>
        <p:spPr/>
        <p:txBody>
          <a:bodyPr/>
          <a:lstStyle/>
          <a:p>
            <a:pPr>
              <a:defRPr/>
            </a:pPr>
            <a:fld id="{994322D7-00F1-43A2-B4C1-3D273F865419}" type="slidenum">
              <a:rPr lang="en-US" altLang="tr-TR" smtClean="0"/>
              <a:pPr>
                <a:defRPr/>
              </a:pPr>
              <a:t>5</a:t>
            </a:fld>
            <a:endParaRPr lang="en-US" altLang="tr-T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1262063" y="908050"/>
            <a:ext cx="6985000" cy="1143000"/>
          </a:xfrm>
          <a:prstGeom prst="rect">
            <a:avLst/>
          </a:prstGeom>
        </p:spPr>
        <p:txBody>
          <a:bodyPr/>
          <a:lstStyle/>
          <a:p>
            <a:r>
              <a:rPr lang="tr-TR" altLang="tr-TR" sz="4000" b="1">
                <a:solidFill>
                  <a:srgbClr val="FF0000"/>
                </a:solidFill>
              </a:rPr>
              <a:t>Hizmet ticareti engeli örneği: İsrail – İlave Vergi Uygulaması</a:t>
            </a:r>
          </a:p>
        </p:txBody>
      </p:sp>
      <p:sp>
        <p:nvSpPr>
          <p:cNvPr id="23555" name="Rectangle 3"/>
          <p:cNvSpPr>
            <a:spLocks noGrp="1"/>
          </p:cNvSpPr>
          <p:nvPr>
            <p:ph type="body" idx="4294967295"/>
          </p:nvPr>
        </p:nvSpPr>
        <p:spPr>
          <a:xfrm>
            <a:off x="506413" y="2349500"/>
            <a:ext cx="8496300" cy="3455988"/>
          </a:xfrm>
          <a:prstGeom prst="rect">
            <a:avLst/>
          </a:prstGeom>
        </p:spPr>
        <p:txBody>
          <a:bodyPr/>
          <a:lstStyle/>
          <a:p>
            <a:pPr marL="95250" lvl="2" indent="0">
              <a:lnSpc>
                <a:spcPct val="90000"/>
              </a:lnSpc>
              <a:spcAft>
                <a:spcPct val="35000"/>
              </a:spcAft>
              <a:buFont typeface="Arial" panose="020B0604020202020204" pitchFamily="34" charset="0"/>
              <a:buNone/>
            </a:pPr>
            <a:r>
              <a:rPr lang="tr-TR" altLang="tr-TR" b="1">
                <a:solidFill>
                  <a:srgbClr val="FF0000"/>
                </a:solidFill>
              </a:rPr>
              <a:t>Sorun: </a:t>
            </a:r>
            <a:r>
              <a:rPr lang="tr-TR" altLang="tr-TR"/>
              <a:t>İsrail, yabancı işçi çalıştıran inşaat şirketlerine her yabancı işçi başına %15 ilave vergi ödeme şartı getirdi.</a:t>
            </a:r>
          </a:p>
          <a:p>
            <a:pPr marL="95250" lvl="2" indent="0">
              <a:lnSpc>
                <a:spcPct val="90000"/>
              </a:lnSpc>
              <a:spcAft>
                <a:spcPct val="35000"/>
              </a:spcAft>
              <a:buFont typeface="Arial" panose="020B0604020202020204" pitchFamily="34" charset="0"/>
              <a:buNone/>
            </a:pPr>
            <a:r>
              <a:rPr lang="tr-TR" altLang="tr-TR"/>
              <a:t>İsrail piyasasındaki en büyük yabancı şirket olan Türk firmamız, 1500 Türk işçi çalıştırdığından, ilave vergi şirketimiz için büyük maliyet yarattı ve  şirket  piyasadan çıkmak zorunda kaldı.</a:t>
            </a:r>
          </a:p>
          <a:p>
            <a:pPr marL="95250" lvl="2" indent="0">
              <a:lnSpc>
                <a:spcPct val="90000"/>
              </a:lnSpc>
              <a:spcAft>
                <a:spcPct val="35000"/>
              </a:spcAft>
              <a:buFont typeface="Arial" panose="020B0604020202020204" pitchFamily="34" charset="0"/>
              <a:buNone/>
            </a:pPr>
            <a:r>
              <a:rPr lang="tr-TR" altLang="tr-TR" b="1">
                <a:solidFill>
                  <a:srgbClr val="FF0000"/>
                </a:solidFill>
              </a:rPr>
              <a:t>Sonuç: </a:t>
            </a:r>
            <a:r>
              <a:rPr lang="tr-TR" altLang="tr-TR"/>
              <a:t>Konuya ilişkin girişimlerimiz oldu, ancak İsrail bu konuda uluslararası anlaşmalarda bir taahhüdü olmadığını belirterek konuyu ilişkin itirazımızı reddetmiştir.  </a:t>
            </a:r>
          </a:p>
        </p:txBody>
      </p:sp>
      <p:sp>
        <p:nvSpPr>
          <p:cNvPr id="2" name="Slayt Numarası Yer Tutucusu 1"/>
          <p:cNvSpPr>
            <a:spLocks noGrp="1"/>
          </p:cNvSpPr>
          <p:nvPr>
            <p:ph type="sldNum" sz="quarter" idx="11"/>
          </p:nvPr>
        </p:nvSpPr>
        <p:spPr/>
        <p:txBody>
          <a:bodyPr/>
          <a:lstStyle/>
          <a:p>
            <a:pPr>
              <a:defRPr/>
            </a:pPr>
            <a:fld id="{7A130381-9945-431F-833C-59CA1A5CD11E}" type="slidenum">
              <a:rPr lang="en-US" altLang="tr-TR" smtClean="0"/>
              <a:pPr>
                <a:defRPr/>
              </a:pPr>
              <a:t>6</a:t>
            </a:fld>
            <a:endParaRPr lang="en-US" altLang="tr-T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323850" y="722313"/>
            <a:ext cx="8131175" cy="1143000"/>
          </a:xfrm>
          <a:prstGeom prst="rect">
            <a:avLst/>
          </a:prstGeom>
        </p:spPr>
        <p:txBody>
          <a:bodyPr/>
          <a:lstStyle/>
          <a:p>
            <a:r>
              <a:rPr lang="tr-TR" altLang="tr-TR" b="1"/>
              <a:t> </a:t>
            </a:r>
            <a:r>
              <a:rPr lang="tr-TR" altLang="tr-TR" sz="4000" b="1">
                <a:solidFill>
                  <a:srgbClr val="FF0000"/>
                </a:solidFill>
              </a:rPr>
              <a:t>Standartlar, Test, Etiketleme veya Sertifikasyon Engelleri</a:t>
            </a:r>
          </a:p>
        </p:txBody>
      </p:sp>
      <p:sp>
        <p:nvSpPr>
          <p:cNvPr id="24579" name="Rectangle 3"/>
          <p:cNvSpPr>
            <a:spLocks noGrp="1"/>
          </p:cNvSpPr>
          <p:nvPr>
            <p:ph type="body" idx="4294967295"/>
          </p:nvPr>
        </p:nvSpPr>
        <p:spPr>
          <a:xfrm>
            <a:off x="323850" y="2016125"/>
            <a:ext cx="8424863" cy="4235450"/>
          </a:xfrm>
          <a:prstGeom prst="rect">
            <a:avLst/>
          </a:prstGeom>
        </p:spPr>
        <p:txBody>
          <a:bodyPr/>
          <a:lstStyle/>
          <a:p>
            <a:pPr lvl="1">
              <a:buFont typeface="Wingdings" panose="05000000000000000000" pitchFamily="2" charset="2"/>
              <a:buChar char="§"/>
            </a:pPr>
            <a:r>
              <a:rPr lang="tr-TR" altLang="tr-TR" sz="2400"/>
              <a:t>Uluslararası anlaşma ve kurallara uygun olmayan teknik mevzuat, zorunlu standart uygulamaları </a:t>
            </a:r>
          </a:p>
          <a:p>
            <a:pPr lvl="1">
              <a:buFont typeface="Wingdings" panose="05000000000000000000" pitchFamily="2" charset="2"/>
              <a:buChar char="§"/>
            </a:pPr>
            <a:r>
              <a:rPr lang="tr-TR" altLang="tr-TR" sz="2400"/>
              <a:t>Teknik mevzuat ve standartların çok sık değiştirilmesi </a:t>
            </a:r>
          </a:p>
          <a:p>
            <a:pPr lvl="1">
              <a:buFont typeface="Wingdings" panose="05000000000000000000" pitchFamily="2" charset="2"/>
              <a:buChar char="§"/>
            </a:pPr>
            <a:r>
              <a:rPr lang="tr-TR" altLang="tr-TR" sz="2400"/>
              <a:t>Külfetli ve zaman alıcı test gerekleri </a:t>
            </a:r>
          </a:p>
          <a:p>
            <a:pPr lvl="1">
              <a:buFont typeface="Wingdings" panose="05000000000000000000" pitchFamily="2" charset="2"/>
              <a:buChar char="§"/>
            </a:pPr>
            <a:r>
              <a:rPr lang="tr-TR" altLang="tr-TR" sz="2400"/>
              <a:t>Külfetli ve zaman alıcı sertifikasyon (Belgelendirme) gerekleri</a:t>
            </a:r>
          </a:p>
          <a:p>
            <a:pPr lvl="1">
              <a:buFont typeface="Wingdings" panose="05000000000000000000" pitchFamily="2" charset="2"/>
              <a:buChar char="§"/>
            </a:pPr>
            <a:r>
              <a:rPr lang="tr-TR" altLang="tr-TR" sz="2400"/>
              <a:t>Belirsiz süreç</a:t>
            </a:r>
          </a:p>
          <a:p>
            <a:pPr lvl="1">
              <a:buFont typeface="Wingdings" panose="05000000000000000000" pitchFamily="2" charset="2"/>
              <a:buChar char="§"/>
            </a:pPr>
            <a:r>
              <a:rPr lang="tr-TR" altLang="tr-TR" sz="2400"/>
              <a:t>Diğer</a:t>
            </a:r>
          </a:p>
          <a:p>
            <a:endParaRPr lang="tr-TR" altLang="tr-TR" sz="2800"/>
          </a:p>
        </p:txBody>
      </p:sp>
      <p:pic>
        <p:nvPicPr>
          <p:cNvPr id="24580" name="Picture 4" descr="C:\Users\leblebiciera\Desktop\What-is-Non-Tariff-Barri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192588"/>
            <a:ext cx="24130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1"/>
          </p:nvPr>
        </p:nvSpPr>
        <p:spPr/>
        <p:txBody>
          <a:bodyPr/>
          <a:lstStyle/>
          <a:p>
            <a:pPr>
              <a:defRPr/>
            </a:pPr>
            <a:fld id="{24E09956-617E-49AC-8DE0-FE5B34299E43}" type="slidenum">
              <a:rPr lang="en-US" altLang="tr-TR" smtClean="0"/>
              <a:pPr>
                <a:defRPr/>
              </a:pPr>
              <a:t>7</a:t>
            </a:fld>
            <a:endParaRPr lang="en-US" altLang="tr-T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84188" y="1916113"/>
            <a:ext cx="8516937" cy="4598987"/>
          </a:xfrm>
        </p:spPr>
        <p:txBody>
          <a:bodyPr/>
          <a:lstStyle/>
          <a:p>
            <a:pPr marL="0" indent="0" algn="just">
              <a:buFont typeface="Arial" panose="020B0604020202020204" pitchFamily="34" charset="0"/>
              <a:buNone/>
              <a:defRPr/>
            </a:pPr>
            <a:r>
              <a:rPr lang="tr-TR" sz="2400" b="1" dirty="0">
                <a:solidFill>
                  <a:srgbClr val="FF0000"/>
                </a:solidFill>
              </a:rPr>
              <a:t>Sorun: </a:t>
            </a:r>
            <a:r>
              <a:rPr lang="tr-TR" sz="2400" dirty="0">
                <a:solidFill>
                  <a:schemeClr val="tx1"/>
                </a:solidFill>
              </a:rPr>
              <a:t>25 Farklı Ürün Grubu’nda Mısır’a ihracat yapan tüm firmalara, 16 Mart 2016’dan itibaren Üretici Kayıt Sistemi'ne kayıt zorunluluğu getirildi.</a:t>
            </a:r>
          </a:p>
          <a:p>
            <a:pPr algn="just">
              <a:buFont typeface="Arial" charset="0"/>
              <a:buChar char="•"/>
              <a:defRPr/>
            </a:pPr>
            <a:r>
              <a:rPr lang="tr-TR" sz="2400" dirty="0">
                <a:solidFill>
                  <a:schemeClr val="tx1"/>
                </a:solidFill>
              </a:rPr>
              <a:t>Başvuru süreci ve sonuçların açıklanmasındaki belirsizlik</a:t>
            </a:r>
          </a:p>
          <a:p>
            <a:pPr algn="just">
              <a:buFont typeface="Arial" charset="0"/>
              <a:buChar char="•"/>
              <a:defRPr/>
            </a:pPr>
            <a:r>
              <a:rPr lang="tr-TR" sz="2400" dirty="0">
                <a:solidFill>
                  <a:schemeClr val="tx1"/>
                </a:solidFill>
              </a:rPr>
              <a:t>DTÖ hukuku ve TBT Komitesi</a:t>
            </a:r>
          </a:p>
          <a:p>
            <a:pPr algn="just">
              <a:buFont typeface="Arial" charset="0"/>
              <a:buChar char="•"/>
              <a:defRPr/>
            </a:pPr>
            <a:r>
              <a:rPr lang="tr-TR" sz="2400" dirty="0">
                <a:solidFill>
                  <a:schemeClr val="tx1"/>
                </a:solidFill>
              </a:rPr>
              <a:t>Ticaret Müşavirimizin temasları</a:t>
            </a:r>
          </a:p>
          <a:p>
            <a:pPr algn="just">
              <a:buFont typeface="Arial" charset="0"/>
              <a:buChar char="•"/>
              <a:defRPr/>
            </a:pPr>
            <a:r>
              <a:rPr lang="tr-TR" sz="2400" dirty="0">
                <a:solidFill>
                  <a:schemeClr val="tx1"/>
                </a:solidFill>
              </a:rPr>
              <a:t>Anlaşmazlıkların Halli Mekanizmasına Taşıma</a:t>
            </a:r>
          </a:p>
          <a:p>
            <a:pPr algn="just">
              <a:buFont typeface="Arial" charset="0"/>
              <a:buChar char="•"/>
              <a:defRPr/>
            </a:pPr>
            <a:r>
              <a:rPr lang="tr-TR" sz="2400" dirty="0">
                <a:solidFill>
                  <a:schemeClr val="tx1"/>
                </a:solidFill>
              </a:rPr>
              <a:t>Gayri resmi danışma süreci</a:t>
            </a:r>
          </a:p>
          <a:p>
            <a:pPr algn="just">
              <a:buFont typeface="Arial" charset="0"/>
              <a:buChar char="•"/>
              <a:defRPr/>
            </a:pPr>
            <a:r>
              <a:rPr lang="tr-TR" sz="2400" dirty="0">
                <a:solidFill>
                  <a:schemeClr val="tx1"/>
                </a:solidFill>
              </a:rPr>
              <a:t>Bakanlar arası görüşmeler</a:t>
            </a:r>
          </a:p>
          <a:p>
            <a:pPr marL="0" indent="0" algn="just">
              <a:buFont typeface="Arial" panose="020B0604020202020204" pitchFamily="34" charset="0"/>
              <a:buNone/>
              <a:defRPr/>
            </a:pPr>
            <a:r>
              <a:rPr lang="tr-TR" sz="2400" b="1" dirty="0">
                <a:solidFill>
                  <a:srgbClr val="FF0000"/>
                </a:solidFill>
              </a:rPr>
              <a:t>Sonuç: </a:t>
            </a:r>
            <a:r>
              <a:rPr lang="tr-TR" sz="2400" b="1" dirty="0">
                <a:solidFill>
                  <a:schemeClr val="tx1"/>
                </a:solidFill>
              </a:rPr>
              <a:t>Konu çözüm yoluna girdi. 382 Türk firmasına onay verildi.</a:t>
            </a:r>
          </a:p>
          <a:p>
            <a:pPr>
              <a:buFont typeface="Arial" charset="0"/>
              <a:buChar char="•"/>
              <a:defRPr/>
            </a:pPr>
            <a:endParaRPr lang="en-US" sz="2400" dirty="0">
              <a:solidFill>
                <a:schemeClr val="tx1"/>
              </a:solidFill>
            </a:endParaRPr>
          </a:p>
          <a:p>
            <a:pPr marL="0" indent="0">
              <a:buFont typeface="Arial" charset="0"/>
              <a:buNone/>
              <a:defRPr/>
            </a:pPr>
            <a:endParaRPr lang="en-US" dirty="0"/>
          </a:p>
        </p:txBody>
      </p:sp>
      <p:sp>
        <p:nvSpPr>
          <p:cNvPr id="5" name="Slayt Numarası Yer Tutucusu 4"/>
          <p:cNvSpPr>
            <a:spLocks noGrp="1"/>
          </p:cNvSpPr>
          <p:nvPr>
            <p:ph type="sldNum" sz="quarter" idx="11"/>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tr-TR" altLang="tr-TR" dirty="0">
                <a:solidFill>
                  <a:srgbClr val="D9D9D9"/>
                </a:solidFill>
                <a:latin typeface="Calibri" panose="020F0502020204030204" pitchFamily="34" charset="0"/>
              </a:rPr>
              <a:t>7</a:t>
            </a:r>
            <a:endParaRPr lang="en-US" altLang="tr-TR" dirty="0">
              <a:solidFill>
                <a:srgbClr val="D9D9D9"/>
              </a:solidFill>
              <a:latin typeface="Calibri" panose="020F0502020204030204" pitchFamily="34" charset="0"/>
            </a:endParaRPr>
          </a:p>
        </p:txBody>
      </p:sp>
      <p:sp>
        <p:nvSpPr>
          <p:cNvPr id="25604" name="Rectangle 2"/>
          <p:cNvSpPr txBox="1">
            <a:spLocks/>
          </p:cNvSpPr>
          <p:nvPr/>
        </p:nvSpPr>
        <p:spPr bwMode="auto">
          <a:xfrm>
            <a:off x="468313" y="692150"/>
            <a:ext cx="8131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400" b="1"/>
              <a:t> </a:t>
            </a:r>
            <a:r>
              <a:rPr lang="tr-TR" altLang="tr-TR" sz="3800" b="1">
                <a:solidFill>
                  <a:srgbClr val="FF0000"/>
                </a:solidFill>
              </a:rPr>
              <a:t>Bir teknik engel örneği: </a:t>
            </a:r>
          </a:p>
          <a:p>
            <a:pPr algn="ctr">
              <a:spcBef>
                <a:spcPct val="0"/>
              </a:spcBef>
              <a:buFontTx/>
              <a:buNone/>
            </a:pPr>
            <a:r>
              <a:rPr lang="tr-TR" altLang="tr-TR" sz="3800" b="1">
                <a:solidFill>
                  <a:srgbClr val="FF0000"/>
                </a:solidFill>
              </a:rPr>
              <a:t>Mısır - Üretici Kayıt Sistemi</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457200" y="630238"/>
            <a:ext cx="8229600" cy="1143000"/>
          </a:xfrm>
          <a:prstGeom prst="rect">
            <a:avLst/>
          </a:prstGeom>
        </p:spPr>
        <p:txBody>
          <a:bodyPr/>
          <a:lstStyle/>
          <a:p>
            <a:r>
              <a:rPr lang="tr-TR" altLang="tr-TR" sz="4000" b="1">
                <a:solidFill>
                  <a:srgbClr val="FF0000"/>
                </a:solidFill>
              </a:rPr>
              <a:t>Menşe Kuralları ile ilgili Engeller </a:t>
            </a:r>
          </a:p>
        </p:txBody>
      </p:sp>
      <p:sp>
        <p:nvSpPr>
          <p:cNvPr id="26627" name="Rectangle 3"/>
          <p:cNvSpPr>
            <a:spLocks noGrp="1"/>
          </p:cNvSpPr>
          <p:nvPr>
            <p:ph type="body" idx="4294967295"/>
          </p:nvPr>
        </p:nvSpPr>
        <p:spPr>
          <a:xfrm>
            <a:off x="250825" y="1557338"/>
            <a:ext cx="8642350" cy="4824412"/>
          </a:xfrm>
          <a:prstGeom prst="rect">
            <a:avLst/>
          </a:prstGeom>
        </p:spPr>
        <p:txBody>
          <a:bodyPr/>
          <a:lstStyle/>
          <a:p>
            <a:pPr lvl="1">
              <a:lnSpc>
                <a:spcPct val="90000"/>
              </a:lnSpc>
              <a:buFont typeface="Wingdings" panose="05000000000000000000" pitchFamily="2" charset="2"/>
              <a:buChar char="§"/>
              <a:defRPr/>
            </a:pPr>
            <a:r>
              <a:rPr lang="tr-TR" altLang="tr-TR" sz="2400" dirty="0"/>
              <a:t>Menşe ülke belgelendirmesi ve işaretlemesi ile ilgili problemler </a:t>
            </a:r>
          </a:p>
          <a:p>
            <a:pPr lvl="1">
              <a:lnSpc>
                <a:spcPct val="90000"/>
              </a:lnSpc>
              <a:buFont typeface="Wingdings" panose="05000000000000000000" pitchFamily="2" charset="2"/>
              <a:buChar char="§"/>
              <a:defRPr/>
            </a:pPr>
            <a:r>
              <a:rPr lang="tr-TR" altLang="tr-TR" sz="2400" dirty="0"/>
              <a:t>Menşe kazandırma ile ilgili problemler </a:t>
            </a:r>
          </a:p>
          <a:p>
            <a:pPr lvl="1">
              <a:lnSpc>
                <a:spcPct val="90000"/>
              </a:lnSpc>
              <a:buFont typeface="Wingdings" panose="05000000000000000000" pitchFamily="2" charset="2"/>
              <a:buChar char="§"/>
              <a:defRPr/>
            </a:pPr>
            <a:r>
              <a:rPr lang="tr-TR" altLang="tr-TR" sz="2400" dirty="0"/>
              <a:t>İthalatçı ülkenin menşe kuralları ile ilgili bilgi ve verilerine ulaşılamaması</a:t>
            </a:r>
          </a:p>
          <a:p>
            <a:pPr lvl="1">
              <a:lnSpc>
                <a:spcPct val="90000"/>
              </a:lnSpc>
              <a:buFont typeface="Wingdings" panose="05000000000000000000" pitchFamily="2" charset="2"/>
              <a:buChar char="§"/>
              <a:defRPr/>
            </a:pPr>
            <a:endParaRPr lang="tr-TR" altLang="tr-TR" sz="2400" dirty="0"/>
          </a:p>
          <a:p>
            <a:pPr marL="457200" lvl="1" indent="0">
              <a:lnSpc>
                <a:spcPct val="90000"/>
              </a:lnSpc>
              <a:buFont typeface="Arial" panose="020B0604020202020204" pitchFamily="34" charset="0"/>
              <a:buNone/>
              <a:defRPr/>
            </a:pPr>
            <a:r>
              <a:rPr lang="tr-TR" altLang="tr-TR" sz="2400" b="1" dirty="0">
                <a:solidFill>
                  <a:srgbClr val="FF0000"/>
                </a:solidFill>
              </a:rPr>
              <a:t>Örnek: </a:t>
            </a:r>
            <a:r>
              <a:rPr lang="tr-TR" altLang="tr-TR" sz="2400" dirty="0"/>
              <a:t>Serbest Ticaret Anlaşmamız olan bir ülke tarafından ülkemizden ihraç edilecek bir malın girdi miktarının belli bir yüzdeyi geçmiş olduğu iddia edilerek Türk malı sayılmaması</a:t>
            </a:r>
          </a:p>
        </p:txBody>
      </p:sp>
      <p:pic>
        <p:nvPicPr>
          <p:cNvPr id="29700" name="Picture 4" descr="C:\Users\leblebiciera\Desktop\yeni_logo_yeni_slogan_inturk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5122863"/>
            <a:ext cx="26638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C:\Users\leblebiciera\Desktop\econedlink-68-trade-barriers-expo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5089525"/>
            <a:ext cx="38877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1"/>
          </p:nvPr>
        </p:nvSpPr>
        <p:spPr/>
        <p:txBody>
          <a:bodyPr/>
          <a:lstStyle/>
          <a:p>
            <a:pPr>
              <a:defRPr/>
            </a:pPr>
            <a:fld id="{754D1E36-C8D0-4AAF-954C-4BD25E263646}" type="slidenum">
              <a:rPr lang="en-US" altLang="tr-TR" smtClean="0"/>
              <a:pPr>
                <a:defRPr/>
              </a:pPr>
              <a:t>9</a:t>
            </a:fld>
            <a:endParaRPr lang="en-US" altLang="tr-TR"/>
          </a:p>
        </p:txBody>
      </p:sp>
    </p:spTree>
  </p:cSld>
  <p:clrMapOvr>
    <a:masterClrMapping/>
  </p:clrMapOvr>
  <p:transition spd="med">
    <p:fade/>
  </p:transition>
</p:sld>
</file>

<file path=ppt/theme/theme1.xml><?xml version="1.0" encoding="utf-8"?>
<a:theme xmlns:a="http://schemas.openxmlformats.org/drawingml/2006/main" name="Tema1son">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17241</TotalTime>
  <Words>1909</Words>
  <Application>Microsoft Office PowerPoint</Application>
  <PresentationFormat>Ekran Gösterisi (4:3)</PresentationFormat>
  <Paragraphs>328</Paragraphs>
  <Slides>29</Slides>
  <Notes>13</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2</vt:i4>
      </vt:variant>
      <vt:variant>
        <vt:lpstr>Slayt Başlıkları</vt:lpstr>
      </vt:variant>
      <vt:variant>
        <vt:i4>29</vt:i4>
      </vt:variant>
    </vt:vector>
  </HeadingPairs>
  <TitlesOfParts>
    <vt:vector size="39" baseType="lpstr">
      <vt:lpstr>Arial</vt:lpstr>
      <vt:lpstr>Calibri</vt:lpstr>
      <vt:lpstr>Century Gothic</vt:lpstr>
      <vt:lpstr>Times New Roman</vt:lpstr>
      <vt:lpstr>Trebuchet MS</vt:lpstr>
      <vt:lpstr>Verdana</vt:lpstr>
      <vt:lpstr>Wingdings</vt:lpstr>
      <vt:lpstr>Tema1son</vt:lpstr>
      <vt:lpstr>Çizelge</vt:lpstr>
      <vt:lpstr>Clip</vt:lpstr>
      <vt:lpstr>PowerPoint Sunusu</vt:lpstr>
      <vt:lpstr>Pazara Giriş Engeli Nedir ?</vt:lpstr>
      <vt:lpstr> Tarife ve Gümrük Engelleri</vt:lpstr>
      <vt:lpstr>Tarife ve Gümrük Engelleri Örneği : Macaristan Karayolları Kotası</vt:lpstr>
      <vt:lpstr>Hizmet Ticareti Engelleri</vt:lpstr>
      <vt:lpstr>Hizmet ticareti engeli örneği: İsrail – İlave Vergi Uygulaması</vt:lpstr>
      <vt:lpstr> Standartlar, Test, Etiketleme veya Sertifikasyon Engelleri</vt:lpstr>
      <vt:lpstr>PowerPoint Sunusu</vt:lpstr>
      <vt:lpstr>Menşe Kuralları ile ilgili Engeller </vt:lpstr>
      <vt:lpstr>Fikri Mülkiyet Haklarının Korunması ile İlgili Problemler </vt:lpstr>
      <vt:lpstr>PowerPoint Sunusu</vt:lpstr>
      <vt:lpstr>Yatırımlarla Bağlantılı Ticari Engeller</vt:lpstr>
      <vt:lpstr>Yatırımlarla Bağlantılı Ticari Engel Örneği:  Kanada-Yenilenebilir Enerji Destekleri</vt:lpstr>
      <vt:lpstr>Diğer Pazara Giriş Engelleri</vt:lpstr>
      <vt:lpstr>PowerPoint Sunusu</vt:lpstr>
      <vt:lpstr>PowerPoint Sunusu</vt:lpstr>
      <vt:lpstr>  Pazara Giriş Engelleri Bildirimi Nasıl Yapılır ?</vt:lpstr>
      <vt:lpstr>PowerPoint Sunusu</vt:lpstr>
      <vt:lpstr>Değerlendirme ve Girişim</vt:lpstr>
      <vt:lpstr>Pazara Giriş Engelleri DTÖ’ye Şikayet Edilebilir </vt:lpstr>
      <vt:lpstr>PowerPoint Sunusu</vt:lpstr>
      <vt:lpstr>AHO Temel Aşamalar</vt:lpstr>
      <vt:lpstr>Gündemdeki Anlaşmazlıklar</vt:lpstr>
      <vt:lpstr>Gündemdeki Anlaşmazlıklar</vt:lpstr>
      <vt:lpstr>Gündemdeki Anlaşmazlıklar</vt:lpstr>
      <vt:lpstr>Gündemdeki Anlaşmazlıklar</vt:lpstr>
      <vt:lpstr>Gündemdeki Anlaşmazlıklar</vt:lpstr>
      <vt:lpstr>PowerPoint Sunusu</vt:lpstr>
      <vt:lpstr>PowerPoint Sunusu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Girdi Tedarik Stratejisi</dc:title>
  <dc:creator>kizilarslano</dc:creator>
  <cp:lastModifiedBy>Turkey</cp:lastModifiedBy>
  <cp:revision>1103</cp:revision>
  <cp:lastPrinted>2019-04-19T06:52:11Z</cp:lastPrinted>
  <dcterms:created xsi:type="dcterms:W3CDTF">2010-05-16T13:24:41Z</dcterms:created>
  <dcterms:modified xsi:type="dcterms:W3CDTF">2020-11-27T11:07:41Z</dcterms:modified>
</cp:coreProperties>
</file>